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1_35A1C4E0.xml" ContentType="application/vnd.ms-powerpoint.comments+xml"/>
  <Override PartName="/ppt/comments/modernComment_108_CE802B1A.xml" ContentType="application/vnd.ms-powerpoint.comments+xml"/>
  <Override PartName="/ppt/comments/modernComment_191_D7DBC83B.xml" ContentType="application/vnd.ms-powerpoint.comments+xml"/>
  <Override PartName="/ppt/comments/modernComment_18D_4A1448E6.xml" ContentType="application/vnd.ms-powerpoint.comment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8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68" r:id="rId3"/>
    <p:sldId id="264" r:id="rId4"/>
    <p:sldId id="401" r:id="rId5"/>
    <p:sldId id="378" r:id="rId6"/>
    <p:sldId id="275" r:id="rId7"/>
    <p:sldId id="382" r:id="rId8"/>
    <p:sldId id="383" r:id="rId9"/>
    <p:sldId id="384" r:id="rId10"/>
    <p:sldId id="386" r:id="rId11"/>
    <p:sldId id="388" r:id="rId12"/>
    <p:sldId id="389" r:id="rId13"/>
    <p:sldId id="390" r:id="rId14"/>
    <p:sldId id="391" r:id="rId15"/>
    <p:sldId id="262" r:id="rId16"/>
    <p:sldId id="393" r:id="rId17"/>
    <p:sldId id="394" r:id="rId18"/>
    <p:sldId id="369" r:id="rId19"/>
    <p:sldId id="366" r:id="rId20"/>
    <p:sldId id="395" r:id="rId21"/>
    <p:sldId id="396" r:id="rId22"/>
    <p:sldId id="397" r:id="rId23"/>
    <p:sldId id="387" r:id="rId24"/>
    <p:sldId id="261" r:id="rId25"/>
    <p:sldId id="361" r:id="rId26"/>
    <p:sldId id="400" r:id="rId27"/>
    <p:sldId id="399" r:id="rId28"/>
    <p:sldId id="267" r:id="rId29"/>
    <p:sldId id="3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D66868-E2C9-4973-88A9-F58EF01BE9A0}">
          <p14:sldIdLst>
            <p14:sldId id="257"/>
          </p14:sldIdLst>
        </p14:section>
        <p14:section name="Instructions" id="{9ED0E60C-D90F-431D-A164-1FDAC01DC93A}">
          <p14:sldIdLst>
            <p14:sldId id="268"/>
          </p14:sldIdLst>
        </p14:section>
        <p14:section name="Adoration of the Kings" id="{2ACB97EF-C53D-4492-9A3D-A34E3B5DB52E}">
          <p14:sldIdLst>
            <p14:sldId id="264"/>
            <p14:sldId id="401"/>
            <p14:sldId id="378"/>
          </p14:sldIdLst>
        </p14:section>
        <p14:section name="Underdrawings Visualization" id="{F33F8538-D3B1-4C1A-B05F-3309514515FF}">
          <p14:sldIdLst>
            <p14:sldId id="275"/>
            <p14:sldId id="382"/>
            <p14:sldId id="383"/>
            <p14:sldId id="384"/>
          </p14:sldIdLst>
        </p14:section>
        <p14:section name="PCA Global and Local" id="{9CBCD173-9330-4F13-BC1E-819C792C2347}">
          <p14:sldIdLst>
            <p14:sldId id="386"/>
            <p14:sldId id="388"/>
            <p14:sldId id="389"/>
            <p14:sldId id="390"/>
            <p14:sldId id="391"/>
          </p14:sldIdLst>
        </p14:section>
        <p14:section name="MNF" id="{45E550C1-6B25-4D1B-B9CB-2DBBF5F0B39A}">
          <p14:sldIdLst>
            <p14:sldId id="262"/>
            <p14:sldId id="393"/>
            <p14:sldId id="394"/>
            <p14:sldId id="369"/>
          </p14:sldIdLst>
        </p14:section>
        <p14:section name="Results" id="{4C445E90-B908-4F45-B1BA-7ACA198DABBC}">
          <p14:sldIdLst>
            <p14:sldId id="366"/>
            <p14:sldId id="395"/>
            <p14:sldId id="396"/>
            <p14:sldId id="397"/>
          </p14:sldIdLst>
        </p14:section>
        <p14:section name="Potential Contrast" id="{46261EC8-A865-46DA-851F-6350495157A4}">
          <p14:sldIdLst>
            <p14:sldId id="387"/>
            <p14:sldId id="261"/>
            <p14:sldId id="361"/>
            <p14:sldId id="400"/>
            <p14:sldId id="399"/>
          </p14:sldIdLst>
        </p14:section>
        <p14:section name="References and Acknowledgements" id="{E3317939-80F6-4C4C-AF69-07A26CB69D49}">
          <p14:sldIdLst>
            <p14:sldId id="267"/>
            <p14:sldId id="376"/>
          </p14:sldIdLst>
        </p14:section>
        <p14:section name="Abstract" id="{4A8941B9-2914-448B-947D-E83612659E03}">
          <p14:sldIdLst/>
        </p14:section>
        <p14:section name="Future Directions" id="{A0F505B0-8E45-4B1F-8FCC-3E30B37778C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92074B-CB05-BC17-88BD-1B4B19823F7B}" name="Wallace Peaslee" initials="WP" userId="88d5536a0b611b0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121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69" autoAdjust="0"/>
    <p:restoredTop sz="94660"/>
  </p:normalViewPr>
  <p:slideViewPr>
    <p:cSldViewPr snapToGrid="0">
      <p:cViewPr varScale="1">
        <p:scale>
          <a:sx n="84" d="100"/>
          <a:sy n="84" d="100"/>
        </p:scale>
        <p:origin x="581" y="67"/>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omments/modernComment_101_35A1C4E0.xml><?xml version="1.0" encoding="utf-8"?>
<p188:cmLst xmlns:a="http://schemas.openxmlformats.org/drawingml/2006/main" xmlns:r="http://schemas.openxmlformats.org/officeDocument/2006/relationships" xmlns:p188="http://schemas.microsoft.com/office/powerpoint/2018/8/main">
  <p188:cm id="{155E70C6-2B30-4E28-B634-796424AA6B74}" authorId="{3892074B-CB05-BC17-88BD-1B4B19823F7B}" created="2022-04-22T03:55:12.784">
    <ac:txMkLst xmlns:ac="http://schemas.microsoft.com/office/drawing/2013/main/command">
      <pc:docMk xmlns:pc="http://schemas.microsoft.com/office/powerpoint/2013/main/command"/>
      <pc:sldMk xmlns:pc="http://schemas.microsoft.com/office/powerpoint/2013/main/command" cId="899794144" sldId="257"/>
      <ac:spMk id="2" creationId="{C360E2B2-E14E-4FB7-8CB1-7C6CAFB509F8}"/>
      <ac:txMk cp="0" len="17">
        <ac:context len="18" hash="2507655312"/>
      </ac:txMk>
    </ac:txMkLst>
    <p188:pos x="1684505" y="273269"/>
    <p188:txBody>
      <a:bodyPr/>
      <a:lstStyle/>
      <a:p>
        <a:r>
          <a:rPr lang="en-US"/>
          <a:t>Will update GitHub Repository.</a:t>
        </a:r>
      </a:p>
    </p188:txBody>
  </p188:cm>
  <p188:cm id="{D5E76BE4-703D-49F2-88BB-7A889D4E6B07}" authorId="{3892074B-CB05-BC17-88BD-1B4B19823F7B}" created="2022-04-22T07:11:08.034">
    <ac:deMkLst xmlns:ac="http://schemas.microsoft.com/office/drawing/2013/main/command">
      <pc:docMk xmlns:pc="http://schemas.microsoft.com/office/powerpoint/2013/main/command"/>
      <pc:sldMk xmlns:pc="http://schemas.microsoft.com/office/powerpoint/2013/main/command" cId="899794144" sldId="257"/>
      <ac:graphicFrameMk id="4" creationId="{E28CEFB6-7CFD-4CC0-89D2-7098C6DED02F}"/>
    </ac:deMkLst>
    <p188:replyLst>
      <p188:reply id="{372CF928-5EFC-4C8D-974F-517D44FD55C7}" authorId="{3892074B-CB05-BC17-88BD-1B4B19823F7B}" created="2022-04-22T07:59:31.516">
        <p188:txBody>
          <a:bodyPr/>
          <a:lstStyle/>
          <a:p>
            <a:r>
              <a:rPr lang="en-US"/>
              <a:t>Also, should I change to UK spellings? Localising?</a:t>
            </a:r>
          </a:p>
        </p188:txBody>
      </p188:reply>
    </p188:replyLst>
    <p188:txBody>
      <a:bodyPr/>
      <a:lstStyle/>
      <a:p>
        <a:r>
          <a:rPr lang="en-US"/>
          <a:t>Perhaps will change this to just show one or two results.</a:t>
        </a:r>
      </a:p>
    </p188:txBody>
  </p188:cm>
  <p188:cm id="{C1A9ADF3-D7E3-4218-BB0E-3B776056B3E7}" authorId="{3892074B-CB05-BC17-88BD-1B4B19823F7B}" created="2022-04-22T07:11:32.410">
    <ac:deMkLst xmlns:ac="http://schemas.microsoft.com/office/drawing/2013/main/command">
      <pc:docMk xmlns:pc="http://schemas.microsoft.com/office/powerpoint/2013/main/command"/>
      <pc:sldMk xmlns:pc="http://schemas.microsoft.com/office/powerpoint/2013/main/command" cId="899794144" sldId="257"/>
      <ac:graphicFrameMk id="8" creationId="{D52DE971-C496-46BE-8AED-93882905C3E6}"/>
    </ac:deMkLst>
    <p188:txBody>
      <a:bodyPr/>
      <a:lstStyle/>
      <a:p>
        <a:r>
          <a:rPr lang="en-US"/>
          <a:t>Could change this to look more full, maybe by adding a second result.</a:t>
        </a:r>
      </a:p>
    </p188:txBody>
  </p188:cm>
  <p188:cm id="{B8BC5B76-69B1-4579-8E7D-C67460929223}" authorId="{3892074B-CB05-BC17-88BD-1B4B19823F7B}" created="2022-04-22T07:14:39.908">
    <ac:deMkLst xmlns:ac="http://schemas.microsoft.com/office/drawing/2013/main/command">
      <pc:docMk xmlns:pc="http://schemas.microsoft.com/office/powerpoint/2013/main/command"/>
      <pc:sldMk xmlns:pc="http://schemas.microsoft.com/office/powerpoint/2013/main/command" cId="899794144" sldId="257"/>
      <ac:graphicFrameMk id="11" creationId="{59AB17A4-3B92-49B7-927A-FF9E49ADA1F5}"/>
    </ac:deMkLst>
    <p188:txBody>
      <a:bodyPr/>
      <a:lstStyle/>
      <a:p>
        <a:r>
          <a:rPr lang="en-US"/>
          <a:t>Is this section necessary? Should it maybe be redesigned?</a:t>
        </a:r>
      </a:p>
    </p188:txBody>
  </p188:cm>
</p188:cmLst>
</file>

<file path=ppt/comments/modernComment_108_CE802B1A.xml><?xml version="1.0" encoding="utf-8"?>
<p188:cmLst xmlns:a="http://schemas.openxmlformats.org/drawingml/2006/main" xmlns:r="http://schemas.openxmlformats.org/officeDocument/2006/relationships" xmlns:p188="http://schemas.microsoft.com/office/powerpoint/2018/8/main">
  <p188:cm id="{3ADFE547-3B92-4DE2-8344-C3D3292019A9}" authorId="{3892074B-CB05-BC17-88BD-1B4B19823F7B}" created="2022-04-22T03:46:47.061">
    <ac:txMkLst xmlns:ac="http://schemas.microsoft.com/office/drawing/2013/main/command">
      <pc:docMk xmlns:pc="http://schemas.microsoft.com/office/powerpoint/2013/main/command"/>
      <pc:sldMk xmlns:pc="http://schemas.microsoft.com/office/powerpoint/2013/main/command" cId="3464506138" sldId="264"/>
      <ac:spMk id="16" creationId="{5592476C-BB6F-414B-A9C7-EDAED3EF9805}"/>
      <ac:txMk cp="121" len="105">
        <ac:context len="229" hash="654857201"/>
      </ac:txMk>
    </ac:txMkLst>
    <p188:pos x="10096096" y="1042703"/>
    <p188:txBody>
      <a:bodyPr/>
      <a:lstStyle/>
      <a:p>
        <a:r>
          <a:rPr lang="en-US"/>
          <a:t>TODO: reword this to sound better.</a:t>
        </a:r>
      </a:p>
    </p188:txBody>
  </p188:cm>
</p188:cmLst>
</file>

<file path=ppt/comments/modernComment_18D_4A1448E6.xml><?xml version="1.0" encoding="utf-8"?>
<p188:cmLst xmlns:a="http://schemas.openxmlformats.org/drawingml/2006/main" xmlns:r="http://schemas.openxmlformats.org/officeDocument/2006/relationships" xmlns:p188="http://schemas.microsoft.com/office/powerpoint/2018/8/main">
  <p188:cm id="{A37FA409-FA9C-42E7-9A76-D481FC3CB1D2}" authorId="{3892074B-CB05-BC17-88BD-1B4B19823F7B}" created="2022-04-22T07:54:06.129">
    <ac:txMkLst xmlns:ac="http://schemas.microsoft.com/office/drawing/2013/main/command">
      <pc:docMk xmlns:pc="http://schemas.microsoft.com/office/powerpoint/2013/main/command"/>
      <pc:sldMk xmlns:pc="http://schemas.microsoft.com/office/powerpoint/2013/main/command" cId="1242843366" sldId="397"/>
      <ac:spMk id="3" creationId="{FBFFB73C-B707-4A72-BC6F-E38056FB9770}"/>
      <ac:txMk cp="0" len="332">
        <ac:context len="333" hash="1296411445"/>
      </ac:txMk>
    </ac:txMkLst>
    <p188:pos x="7661708" y="272683"/>
    <p188:txBody>
      <a:bodyPr/>
      <a:lstStyle/>
      <a:p>
        <a:r>
          <a:rPr lang="en-US"/>
          <a:t>This is probably too long?</a:t>
        </a:r>
      </a:p>
    </p188:txBody>
  </p188:cm>
</p188:cmLst>
</file>

<file path=ppt/comments/modernComment_191_D7DBC83B.xml><?xml version="1.0" encoding="utf-8"?>
<p188:cmLst xmlns:a="http://schemas.openxmlformats.org/drawingml/2006/main" xmlns:r="http://schemas.openxmlformats.org/officeDocument/2006/relationships" xmlns:p188="http://schemas.microsoft.com/office/powerpoint/2018/8/main">
  <p188:cm id="{B8114BF6-48BB-4D80-824C-3CD4C2E23893}" authorId="{3892074B-CB05-BC17-88BD-1B4B19823F7B}" created="2022-04-22T03:46:47.061">
    <ac:txMkLst xmlns:ac="http://schemas.microsoft.com/office/drawing/2013/main/command">
      <pc:docMk xmlns:pc="http://schemas.microsoft.com/office/powerpoint/2013/main/command"/>
      <pc:sldMk xmlns:pc="http://schemas.microsoft.com/office/powerpoint/2013/main/command" cId="3621505083" sldId="401"/>
      <ac:spMk id="16" creationId="{5592476C-BB6F-414B-A9C7-EDAED3EF9805}"/>
      <ac:txMk cp="121" len="108">
        <ac:context len="232" hash="2492726438"/>
      </ac:txMk>
    </ac:txMkLst>
    <p188:pos x="10096096" y="1042703"/>
    <p188:txBody>
      <a:bodyPr/>
      <a:lstStyle/>
      <a:p>
        <a:r>
          <a:rPr lang="en-US"/>
          <a:t>TODO: reword this to sound better.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D7288-097F-4D83-A2D0-CF0DBAE32A96}" type="datetimeFigureOut">
              <a:rPr lang="en-US" smtClean="0"/>
              <a:t>4/22/2022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410FB-6D45-40B6-9B40-893BA7D2DECF}" type="slidenum">
              <a:rPr lang="en-US" smtClean="0"/>
              <a:t>‹#›</a:t>
            </a:fld>
            <a:endParaRPr lang="en-US"/>
          </a:p>
        </p:txBody>
      </p:sp>
    </p:spTree>
    <p:extLst>
      <p:ext uri="{BB962C8B-B14F-4D97-AF65-F5344CB8AC3E}">
        <p14:creationId xmlns:p14="http://schemas.microsoft.com/office/powerpoint/2010/main" val="3868241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Botticelli and Lippi, </a:t>
            </a:r>
          </a:p>
          <a:p>
            <a:r>
              <a:rPr lang="en-US" sz="1200" b="0" i="0" kern="1200" dirty="0">
                <a:solidFill>
                  <a:schemeClr val="tx1"/>
                </a:solidFill>
                <a:effectLst/>
                <a:latin typeface="+mn-lt"/>
                <a:ea typeface="+mn-ea"/>
                <a:cs typeface="+mn-cs"/>
              </a:rPr>
              <a:t>Adoration of the Kings</a:t>
            </a:r>
          </a:p>
          <a:p>
            <a:r>
              <a:rPr lang="en-US" sz="1200" b="0" i="0" kern="1200" dirty="0">
                <a:solidFill>
                  <a:schemeClr val="tx1"/>
                </a:solidFill>
                <a:effectLst/>
                <a:latin typeface="+mn-lt"/>
                <a:ea typeface="+mn-ea"/>
                <a:cs typeface="+mn-cs"/>
              </a:rPr>
              <a:t>, about 1470</a:t>
            </a:r>
          </a:p>
          <a:p>
            <a:endParaRPr lang="en-US" dirty="0"/>
          </a:p>
          <a:p>
            <a:r>
              <a:rPr lang="en-US" dirty="0"/>
              <a:t>(NG592 for reference)</a:t>
            </a:r>
          </a:p>
        </p:txBody>
      </p:sp>
      <p:sp>
        <p:nvSpPr>
          <p:cNvPr id="4" name="Slide Number Placeholder 3"/>
          <p:cNvSpPr>
            <a:spLocks noGrp="1"/>
          </p:cNvSpPr>
          <p:nvPr>
            <p:ph type="sldNum" sz="quarter" idx="5"/>
          </p:nvPr>
        </p:nvSpPr>
        <p:spPr/>
        <p:txBody>
          <a:bodyPr/>
          <a:lstStyle/>
          <a:p>
            <a:fld id="{88117770-C587-403C-8B97-F0A3B5D35539}" type="slidenum">
              <a:rPr lang="en-US" smtClean="0"/>
              <a:t>25</a:t>
            </a:fld>
            <a:endParaRPr lang="en-US"/>
          </a:p>
        </p:txBody>
      </p:sp>
    </p:spTree>
    <p:extLst>
      <p:ext uri="{BB962C8B-B14F-4D97-AF65-F5344CB8AC3E}">
        <p14:creationId xmlns:p14="http://schemas.microsoft.com/office/powerpoint/2010/main" val="769991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5EC7-CE6C-400C-89BB-6BC04EA93E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962206-D915-4E2A-A52A-BC44EE381380}"/>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3C3C83-B441-43EF-AB0A-7AEFA90BF256}"/>
              </a:ext>
            </a:extLst>
          </p:cNvPr>
          <p:cNvSpPr>
            <a:spLocks noGrp="1"/>
          </p:cNvSpPr>
          <p:nvPr>
            <p:ph type="dt" sz="half" idx="10"/>
          </p:nvPr>
        </p:nvSpPr>
        <p:spPr/>
        <p:txBody>
          <a:bodyPr/>
          <a:lstStyle/>
          <a:p>
            <a:fld id="{8D41D46E-175D-42FF-9FCD-32D77B3CC7E1}" type="datetimeFigureOut">
              <a:rPr lang="en-US" smtClean="0"/>
              <a:t>4/22/2022</a:t>
            </a:fld>
            <a:endParaRPr lang="en-US"/>
          </a:p>
        </p:txBody>
      </p:sp>
      <p:sp>
        <p:nvSpPr>
          <p:cNvPr id="5" name="Footer Placeholder 4">
            <a:extLst>
              <a:ext uri="{FF2B5EF4-FFF2-40B4-BE49-F238E27FC236}">
                <a16:creationId xmlns:a16="http://schemas.microsoft.com/office/drawing/2014/main" id="{D48625E3-C242-49F2-8B30-625EFC02F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CD7A0-3584-4B66-855A-A7C63E7FE5AB}"/>
              </a:ext>
            </a:extLst>
          </p:cNvPr>
          <p:cNvSpPr>
            <a:spLocks noGrp="1"/>
          </p:cNvSpPr>
          <p:nvPr>
            <p:ph type="sldNum" sz="quarter" idx="12"/>
          </p:nvPr>
        </p:nvSpPr>
        <p:spPr/>
        <p:txBody>
          <a:bodyPr/>
          <a:lstStyle/>
          <a:p>
            <a:fld id="{A6277B2D-EFC8-45A3-8DB4-004B36F902F0}" type="slidenum">
              <a:rPr lang="en-US" smtClean="0"/>
              <a:t>‹#›</a:t>
            </a:fld>
            <a:endParaRPr lang="en-US"/>
          </a:p>
        </p:txBody>
      </p:sp>
    </p:spTree>
    <p:extLst>
      <p:ext uri="{BB962C8B-B14F-4D97-AF65-F5344CB8AC3E}">
        <p14:creationId xmlns:p14="http://schemas.microsoft.com/office/powerpoint/2010/main" val="228330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24AA-C91C-4719-971E-EBC5255BDD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765124-38DE-4B5C-9E74-6A5D10E33C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C62AA-78CE-44E6-81E3-F143D9754593}"/>
              </a:ext>
            </a:extLst>
          </p:cNvPr>
          <p:cNvSpPr>
            <a:spLocks noGrp="1"/>
          </p:cNvSpPr>
          <p:nvPr>
            <p:ph type="dt" sz="half" idx="10"/>
          </p:nvPr>
        </p:nvSpPr>
        <p:spPr/>
        <p:txBody>
          <a:bodyPr/>
          <a:lstStyle/>
          <a:p>
            <a:fld id="{8D41D46E-175D-42FF-9FCD-32D77B3CC7E1}" type="datetimeFigureOut">
              <a:rPr lang="en-US" smtClean="0"/>
              <a:t>4/22/2022</a:t>
            </a:fld>
            <a:endParaRPr lang="en-US"/>
          </a:p>
        </p:txBody>
      </p:sp>
      <p:sp>
        <p:nvSpPr>
          <p:cNvPr id="5" name="Footer Placeholder 4">
            <a:extLst>
              <a:ext uri="{FF2B5EF4-FFF2-40B4-BE49-F238E27FC236}">
                <a16:creationId xmlns:a16="http://schemas.microsoft.com/office/drawing/2014/main" id="{0603C4D7-1436-4045-BB61-B741BDA62B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0F1BD-7CB5-4265-A826-96374DF6C7B4}"/>
              </a:ext>
            </a:extLst>
          </p:cNvPr>
          <p:cNvSpPr>
            <a:spLocks noGrp="1"/>
          </p:cNvSpPr>
          <p:nvPr>
            <p:ph type="sldNum" sz="quarter" idx="12"/>
          </p:nvPr>
        </p:nvSpPr>
        <p:spPr/>
        <p:txBody>
          <a:bodyPr/>
          <a:lstStyle/>
          <a:p>
            <a:fld id="{A6277B2D-EFC8-45A3-8DB4-004B36F902F0}" type="slidenum">
              <a:rPr lang="en-US" smtClean="0"/>
              <a:t>‹#›</a:t>
            </a:fld>
            <a:endParaRPr lang="en-US"/>
          </a:p>
        </p:txBody>
      </p:sp>
    </p:spTree>
    <p:extLst>
      <p:ext uri="{BB962C8B-B14F-4D97-AF65-F5344CB8AC3E}">
        <p14:creationId xmlns:p14="http://schemas.microsoft.com/office/powerpoint/2010/main" val="3398463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F7C94F-8FB8-4FDF-8920-27161282CDD7}"/>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C1DD1F-EFD4-434C-BD78-EC03A4C6D923}"/>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A69CC-EA1F-405A-B589-9A0F62760F1C}"/>
              </a:ext>
            </a:extLst>
          </p:cNvPr>
          <p:cNvSpPr>
            <a:spLocks noGrp="1"/>
          </p:cNvSpPr>
          <p:nvPr>
            <p:ph type="dt" sz="half" idx="10"/>
          </p:nvPr>
        </p:nvSpPr>
        <p:spPr/>
        <p:txBody>
          <a:bodyPr/>
          <a:lstStyle/>
          <a:p>
            <a:fld id="{8D41D46E-175D-42FF-9FCD-32D77B3CC7E1}" type="datetimeFigureOut">
              <a:rPr lang="en-US" smtClean="0"/>
              <a:t>4/22/2022</a:t>
            </a:fld>
            <a:endParaRPr lang="en-US"/>
          </a:p>
        </p:txBody>
      </p:sp>
      <p:sp>
        <p:nvSpPr>
          <p:cNvPr id="5" name="Footer Placeholder 4">
            <a:extLst>
              <a:ext uri="{FF2B5EF4-FFF2-40B4-BE49-F238E27FC236}">
                <a16:creationId xmlns:a16="http://schemas.microsoft.com/office/drawing/2014/main" id="{9BE56A87-39B1-43C1-A2CB-D20715ED0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16287-70DB-4928-9707-3373DDCF35D3}"/>
              </a:ext>
            </a:extLst>
          </p:cNvPr>
          <p:cNvSpPr>
            <a:spLocks noGrp="1"/>
          </p:cNvSpPr>
          <p:nvPr>
            <p:ph type="sldNum" sz="quarter" idx="12"/>
          </p:nvPr>
        </p:nvSpPr>
        <p:spPr/>
        <p:txBody>
          <a:bodyPr/>
          <a:lstStyle/>
          <a:p>
            <a:fld id="{A6277B2D-EFC8-45A3-8DB4-004B36F902F0}" type="slidenum">
              <a:rPr lang="en-US" smtClean="0"/>
              <a:t>‹#›</a:t>
            </a:fld>
            <a:endParaRPr lang="en-US"/>
          </a:p>
        </p:txBody>
      </p:sp>
    </p:spTree>
    <p:extLst>
      <p:ext uri="{BB962C8B-B14F-4D97-AF65-F5344CB8AC3E}">
        <p14:creationId xmlns:p14="http://schemas.microsoft.com/office/powerpoint/2010/main" val="3629587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1071-B455-42E7-8122-9EA2B93AA9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9A98F7-18C1-4E01-A70B-6A6E57006C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CAD44-2930-430B-BEBE-A29D419363CE}"/>
              </a:ext>
            </a:extLst>
          </p:cNvPr>
          <p:cNvSpPr>
            <a:spLocks noGrp="1"/>
          </p:cNvSpPr>
          <p:nvPr>
            <p:ph type="dt" sz="half" idx="10"/>
          </p:nvPr>
        </p:nvSpPr>
        <p:spPr/>
        <p:txBody>
          <a:bodyPr/>
          <a:lstStyle/>
          <a:p>
            <a:fld id="{8D41D46E-175D-42FF-9FCD-32D77B3CC7E1}" type="datetimeFigureOut">
              <a:rPr lang="en-US" smtClean="0"/>
              <a:t>4/22/2022</a:t>
            </a:fld>
            <a:endParaRPr lang="en-US"/>
          </a:p>
        </p:txBody>
      </p:sp>
      <p:sp>
        <p:nvSpPr>
          <p:cNvPr id="5" name="Footer Placeholder 4">
            <a:extLst>
              <a:ext uri="{FF2B5EF4-FFF2-40B4-BE49-F238E27FC236}">
                <a16:creationId xmlns:a16="http://schemas.microsoft.com/office/drawing/2014/main" id="{EBAB8AD8-E795-4766-B3FC-6F4DBB144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F6E94E-E1FD-4BF8-B461-A879A8417CCC}"/>
              </a:ext>
            </a:extLst>
          </p:cNvPr>
          <p:cNvSpPr>
            <a:spLocks noGrp="1"/>
          </p:cNvSpPr>
          <p:nvPr>
            <p:ph type="sldNum" sz="quarter" idx="12"/>
          </p:nvPr>
        </p:nvSpPr>
        <p:spPr/>
        <p:txBody>
          <a:bodyPr/>
          <a:lstStyle/>
          <a:p>
            <a:fld id="{A6277B2D-EFC8-45A3-8DB4-004B36F902F0}" type="slidenum">
              <a:rPr lang="en-US" smtClean="0"/>
              <a:t>‹#›</a:t>
            </a:fld>
            <a:endParaRPr lang="en-US"/>
          </a:p>
        </p:txBody>
      </p:sp>
    </p:spTree>
    <p:extLst>
      <p:ext uri="{BB962C8B-B14F-4D97-AF65-F5344CB8AC3E}">
        <p14:creationId xmlns:p14="http://schemas.microsoft.com/office/powerpoint/2010/main" val="2200722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7052-A0BE-4521-B155-0D83CB7500C1}"/>
              </a:ext>
            </a:extLst>
          </p:cNvPr>
          <p:cNvSpPr>
            <a:spLocks noGrp="1"/>
          </p:cNvSpPr>
          <p:nvPr>
            <p:ph type="title"/>
          </p:nvPr>
        </p:nvSpPr>
        <p:spPr>
          <a:xfrm>
            <a:off x="831852"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F7BAC1-B925-480F-A189-7109127C012C}"/>
              </a:ext>
            </a:extLst>
          </p:cNvPr>
          <p:cNvSpPr>
            <a:spLocks noGrp="1"/>
          </p:cNvSpPr>
          <p:nvPr>
            <p:ph type="body" idx="1"/>
          </p:nvPr>
        </p:nvSpPr>
        <p:spPr>
          <a:xfrm>
            <a:off x="831852" y="4589466"/>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735F98-9F38-4F89-8D22-B07C3E151925}"/>
              </a:ext>
            </a:extLst>
          </p:cNvPr>
          <p:cNvSpPr>
            <a:spLocks noGrp="1"/>
          </p:cNvSpPr>
          <p:nvPr>
            <p:ph type="dt" sz="half" idx="10"/>
          </p:nvPr>
        </p:nvSpPr>
        <p:spPr/>
        <p:txBody>
          <a:bodyPr/>
          <a:lstStyle/>
          <a:p>
            <a:fld id="{8D41D46E-175D-42FF-9FCD-32D77B3CC7E1}" type="datetimeFigureOut">
              <a:rPr lang="en-US" smtClean="0"/>
              <a:t>4/22/2022</a:t>
            </a:fld>
            <a:endParaRPr lang="en-US"/>
          </a:p>
        </p:txBody>
      </p:sp>
      <p:sp>
        <p:nvSpPr>
          <p:cNvPr id="5" name="Footer Placeholder 4">
            <a:extLst>
              <a:ext uri="{FF2B5EF4-FFF2-40B4-BE49-F238E27FC236}">
                <a16:creationId xmlns:a16="http://schemas.microsoft.com/office/drawing/2014/main" id="{35308D60-712F-4511-89A8-25546CEBB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DB8C6-46DB-4B51-8E22-2F40F00E5F6E}"/>
              </a:ext>
            </a:extLst>
          </p:cNvPr>
          <p:cNvSpPr>
            <a:spLocks noGrp="1"/>
          </p:cNvSpPr>
          <p:nvPr>
            <p:ph type="sldNum" sz="quarter" idx="12"/>
          </p:nvPr>
        </p:nvSpPr>
        <p:spPr/>
        <p:txBody>
          <a:bodyPr/>
          <a:lstStyle/>
          <a:p>
            <a:fld id="{A6277B2D-EFC8-45A3-8DB4-004B36F902F0}" type="slidenum">
              <a:rPr lang="en-US" smtClean="0"/>
              <a:t>‹#›</a:t>
            </a:fld>
            <a:endParaRPr lang="en-US"/>
          </a:p>
        </p:txBody>
      </p:sp>
    </p:spTree>
    <p:extLst>
      <p:ext uri="{BB962C8B-B14F-4D97-AF65-F5344CB8AC3E}">
        <p14:creationId xmlns:p14="http://schemas.microsoft.com/office/powerpoint/2010/main" val="300540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07BE-BBE3-4463-BB62-4644EDC351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BEB203-F1C3-4236-B6ED-653BE9640F12}"/>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AED271-02FC-4F0A-97B5-F3B4F9A4B14B}"/>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88C2B6-2F97-40DE-BB19-4E754AB17A8A}"/>
              </a:ext>
            </a:extLst>
          </p:cNvPr>
          <p:cNvSpPr>
            <a:spLocks noGrp="1"/>
          </p:cNvSpPr>
          <p:nvPr>
            <p:ph type="dt" sz="half" idx="10"/>
          </p:nvPr>
        </p:nvSpPr>
        <p:spPr/>
        <p:txBody>
          <a:bodyPr/>
          <a:lstStyle/>
          <a:p>
            <a:fld id="{8D41D46E-175D-42FF-9FCD-32D77B3CC7E1}" type="datetimeFigureOut">
              <a:rPr lang="en-US" smtClean="0"/>
              <a:t>4/22/2022</a:t>
            </a:fld>
            <a:endParaRPr lang="en-US"/>
          </a:p>
        </p:txBody>
      </p:sp>
      <p:sp>
        <p:nvSpPr>
          <p:cNvPr id="6" name="Footer Placeholder 5">
            <a:extLst>
              <a:ext uri="{FF2B5EF4-FFF2-40B4-BE49-F238E27FC236}">
                <a16:creationId xmlns:a16="http://schemas.microsoft.com/office/drawing/2014/main" id="{01AC1CA4-A62B-491C-8C67-27BC4B125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54DDD4-1333-4D04-849A-9EC0E929E85A}"/>
              </a:ext>
            </a:extLst>
          </p:cNvPr>
          <p:cNvSpPr>
            <a:spLocks noGrp="1"/>
          </p:cNvSpPr>
          <p:nvPr>
            <p:ph type="sldNum" sz="quarter" idx="12"/>
          </p:nvPr>
        </p:nvSpPr>
        <p:spPr/>
        <p:txBody>
          <a:bodyPr/>
          <a:lstStyle/>
          <a:p>
            <a:fld id="{A6277B2D-EFC8-45A3-8DB4-004B36F902F0}" type="slidenum">
              <a:rPr lang="en-US" smtClean="0"/>
              <a:t>‹#›</a:t>
            </a:fld>
            <a:endParaRPr lang="en-US"/>
          </a:p>
        </p:txBody>
      </p:sp>
    </p:spTree>
    <p:extLst>
      <p:ext uri="{BB962C8B-B14F-4D97-AF65-F5344CB8AC3E}">
        <p14:creationId xmlns:p14="http://schemas.microsoft.com/office/powerpoint/2010/main" val="194503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08E9-F5B7-4C5B-B98F-25168EC6694C}"/>
              </a:ext>
            </a:extLst>
          </p:cNvPr>
          <p:cNvSpPr>
            <a:spLocks noGrp="1"/>
          </p:cNvSpPr>
          <p:nvPr>
            <p:ph type="title"/>
          </p:nvPr>
        </p:nvSpPr>
        <p:spPr>
          <a:xfrm>
            <a:off x="839789"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909351-26E4-459A-8357-B15C18203E05}"/>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A7E1E7-1EA3-47D7-B3D2-8CC908D965FE}"/>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42809E-DF2F-48E5-B099-14A902C2C192}"/>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32EB4-50D1-4AFD-8E9A-75A5DA4DA8CC}"/>
              </a:ext>
            </a:extLst>
          </p:cNvPr>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9D1BF8-139D-4ED6-B480-DFFE8DAC567A}"/>
              </a:ext>
            </a:extLst>
          </p:cNvPr>
          <p:cNvSpPr>
            <a:spLocks noGrp="1"/>
          </p:cNvSpPr>
          <p:nvPr>
            <p:ph type="dt" sz="half" idx="10"/>
          </p:nvPr>
        </p:nvSpPr>
        <p:spPr/>
        <p:txBody>
          <a:bodyPr/>
          <a:lstStyle/>
          <a:p>
            <a:fld id="{8D41D46E-175D-42FF-9FCD-32D77B3CC7E1}" type="datetimeFigureOut">
              <a:rPr lang="en-US" smtClean="0"/>
              <a:t>4/22/2022</a:t>
            </a:fld>
            <a:endParaRPr lang="en-US"/>
          </a:p>
        </p:txBody>
      </p:sp>
      <p:sp>
        <p:nvSpPr>
          <p:cNvPr id="8" name="Footer Placeholder 7">
            <a:extLst>
              <a:ext uri="{FF2B5EF4-FFF2-40B4-BE49-F238E27FC236}">
                <a16:creationId xmlns:a16="http://schemas.microsoft.com/office/drawing/2014/main" id="{2506438E-EAE5-40DB-8739-18C55B55C9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4F4824-9766-4715-8E8A-E6D057DA9782}"/>
              </a:ext>
            </a:extLst>
          </p:cNvPr>
          <p:cNvSpPr>
            <a:spLocks noGrp="1"/>
          </p:cNvSpPr>
          <p:nvPr>
            <p:ph type="sldNum" sz="quarter" idx="12"/>
          </p:nvPr>
        </p:nvSpPr>
        <p:spPr/>
        <p:txBody>
          <a:bodyPr/>
          <a:lstStyle/>
          <a:p>
            <a:fld id="{A6277B2D-EFC8-45A3-8DB4-004B36F902F0}" type="slidenum">
              <a:rPr lang="en-US" smtClean="0"/>
              <a:t>‹#›</a:t>
            </a:fld>
            <a:endParaRPr lang="en-US"/>
          </a:p>
        </p:txBody>
      </p:sp>
    </p:spTree>
    <p:extLst>
      <p:ext uri="{BB962C8B-B14F-4D97-AF65-F5344CB8AC3E}">
        <p14:creationId xmlns:p14="http://schemas.microsoft.com/office/powerpoint/2010/main" val="622895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02A0F-46AC-478D-AC40-05E24C1222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5810B0-9C30-412E-A320-AE0D58A91EB9}"/>
              </a:ext>
            </a:extLst>
          </p:cNvPr>
          <p:cNvSpPr>
            <a:spLocks noGrp="1"/>
          </p:cNvSpPr>
          <p:nvPr>
            <p:ph type="dt" sz="half" idx="10"/>
          </p:nvPr>
        </p:nvSpPr>
        <p:spPr/>
        <p:txBody>
          <a:bodyPr/>
          <a:lstStyle/>
          <a:p>
            <a:fld id="{8D41D46E-175D-42FF-9FCD-32D77B3CC7E1}" type="datetimeFigureOut">
              <a:rPr lang="en-US" smtClean="0"/>
              <a:t>4/22/2022</a:t>
            </a:fld>
            <a:endParaRPr lang="en-US"/>
          </a:p>
        </p:txBody>
      </p:sp>
      <p:sp>
        <p:nvSpPr>
          <p:cNvPr id="4" name="Footer Placeholder 3">
            <a:extLst>
              <a:ext uri="{FF2B5EF4-FFF2-40B4-BE49-F238E27FC236}">
                <a16:creationId xmlns:a16="http://schemas.microsoft.com/office/drawing/2014/main" id="{A70A2FBF-10DC-40A0-94FC-E64E910F93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B1F662-99EB-4466-BD57-6C0D261F33E3}"/>
              </a:ext>
            </a:extLst>
          </p:cNvPr>
          <p:cNvSpPr>
            <a:spLocks noGrp="1"/>
          </p:cNvSpPr>
          <p:nvPr>
            <p:ph type="sldNum" sz="quarter" idx="12"/>
          </p:nvPr>
        </p:nvSpPr>
        <p:spPr/>
        <p:txBody>
          <a:bodyPr/>
          <a:lstStyle/>
          <a:p>
            <a:fld id="{A6277B2D-EFC8-45A3-8DB4-004B36F902F0}" type="slidenum">
              <a:rPr lang="en-US" smtClean="0"/>
              <a:t>‹#›</a:t>
            </a:fld>
            <a:endParaRPr lang="en-US"/>
          </a:p>
        </p:txBody>
      </p:sp>
    </p:spTree>
    <p:extLst>
      <p:ext uri="{BB962C8B-B14F-4D97-AF65-F5344CB8AC3E}">
        <p14:creationId xmlns:p14="http://schemas.microsoft.com/office/powerpoint/2010/main" val="141387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DF48CB-8FC5-42D1-BBF8-0AD47055D675}"/>
              </a:ext>
            </a:extLst>
          </p:cNvPr>
          <p:cNvSpPr>
            <a:spLocks noGrp="1"/>
          </p:cNvSpPr>
          <p:nvPr>
            <p:ph type="dt" sz="half" idx="10"/>
          </p:nvPr>
        </p:nvSpPr>
        <p:spPr/>
        <p:txBody>
          <a:bodyPr/>
          <a:lstStyle/>
          <a:p>
            <a:fld id="{8D41D46E-175D-42FF-9FCD-32D77B3CC7E1}" type="datetimeFigureOut">
              <a:rPr lang="en-US" smtClean="0"/>
              <a:t>4/22/2022</a:t>
            </a:fld>
            <a:endParaRPr lang="en-US"/>
          </a:p>
        </p:txBody>
      </p:sp>
      <p:sp>
        <p:nvSpPr>
          <p:cNvPr id="3" name="Footer Placeholder 2">
            <a:extLst>
              <a:ext uri="{FF2B5EF4-FFF2-40B4-BE49-F238E27FC236}">
                <a16:creationId xmlns:a16="http://schemas.microsoft.com/office/drawing/2014/main" id="{204A1ABA-98AC-4FCD-AE40-EBE7E47DC5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C12028-05E5-4846-89E9-1A2AD07D7953}"/>
              </a:ext>
            </a:extLst>
          </p:cNvPr>
          <p:cNvSpPr>
            <a:spLocks noGrp="1"/>
          </p:cNvSpPr>
          <p:nvPr>
            <p:ph type="sldNum" sz="quarter" idx="12"/>
          </p:nvPr>
        </p:nvSpPr>
        <p:spPr/>
        <p:txBody>
          <a:bodyPr/>
          <a:lstStyle/>
          <a:p>
            <a:fld id="{A6277B2D-EFC8-45A3-8DB4-004B36F902F0}" type="slidenum">
              <a:rPr lang="en-US" smtClean="0"/>
              <a:t>‹#›</a:t>
            </a:fld>
            <a:endParaRPr lang="en-US"/>
          </a:p>
        </p:txBody>
      </p:sp>
    </p:spTree>
    <p:extLst>
      <p:ext uri="{BB962C8B-B14F-4D97-AF65-F5344CB8AC3E}">
        <p14:creationId xmlns:p14="http://schemas.microsoft.com/office/powerpoint/2010/main" val="1780825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00FA0-1ED6-485D-B596-BE598D348490}"/>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31972B-30F3-4B3D-857A-A3F0A561F32D}"/>
              </a:ext>
            </a:extLst>
          </p:cNvPr>
          <p:cNvSpPr>
            <a:spLocks noGrp="1"/>
          </p:cNvSpPr>
          <p:nvPr>
            <p:ph idx="1"/>
          </p:nvPr>
        </p:nvSpPr>
        <p:spPr>
          <a:xfrm>
            <a:off x="5183189" y="987427"/>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6BC1C9-3233-43F0-BAAA-5CEAC696F694}"/>
              </a:ext>
            </a:extLst>
          </p:cNvPr>
          <p:cNvSpPr>
            <a:spLocks noGrp="1"/>
          </p:cNvSpPr>
          <p:nvPr>
            <p:ph type="body" sz="half" idx="2"/>
          </p:nvPr>
        </p:nvSpPr>
        <p:spPr>
          <a:xfrm>
            <a:off x="839791"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BE98AA-2213-4E66-AFC5-25EBED23A625}"/>
              </a:ext>
            </a:extLst>
          </p:cNvPr>
          <p:cNvSpPr>
            <a:spLocks noGrp="1"/>
          </p:cNvSpPr>
          <p:nvPr>
            <p:ph type="dt" sz="half" idx="10"/>
          </p:nvPr>
        </p:nvSpPr>
        <p:spPr/>
        <p:txBody>
          <a:bodyPr/>
          <a:lstStyle/>
          <a:p>
            <a:fld id="{8D41D46E-175D-42FF-9FCD-32D77B3CC7E1}" type="datetimeFigureOut">
              <a:rPr lang="en-US" smtClean="0"/>
              <a:t>4/22/2022</a:t>
            </a:fld>
            <a:endParaRPr lang="en-US"/>
          </a:p>
        </p:txBody>
      </p:sp>
      <p:sp>
        <p:nvSpPr>
          <p:cNvPr id="6" name="Footer Placeholder 5">
            <a:extLst>
              <a:ext uri="{FF2B5EF4-FFF2-40B4-BE49-F238E27FC236}">
                <a16:creationId xmlns:a16="http://schemas.microsoft.com/office/drawing/2014/main" id="{C8EE160A-4011-4793-800B-CC8B99EFD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507DA-7D1C-4219-A590-67D4F99268B5}"/>
              </a:ext>
            </a:extLst>
          </p:cNvPr>
          <p:cNvSpPr>
            <a:spLocks noGrp="1"/>
          </p:cNvSpPr>
          <p:nvPr>
            <p:ph type="sldNum" sz="quarter" idx="12"/>
          </p:nvPr>
        </p:nvSpPr>
        <p:spPr/>
        <p:txBody>
          <a:bodyPr/>
          <a:lstStyle/>
          <a:p>
            <a:fld id="{A6277B2D-EFC8-45A3-8DB4-004B36F902F0}" type="slidenum">
              <a:rPr lang="en-US" smtClean="0"/>
              <a:t>‹#›</a:t>
            </a:fld>
            <a:endParaRPr lang="en-US"/>
          </a:p>
        </p:txBody>
      </p:sp>
    </p:spTree>
    <p:extLst>
      <p:ext uri="{BB962C8B-B14F-4D97-AF65-F5344CB8AC3E}">
        <p14:creationId xmlns:p14="http://schemas.microsoft.com/office/powerpoint/2010/main" val="2083165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9F391-8247-4BD0-BC4F-F96038F2B686}"/>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6504C0-3C20-427F-A3B3-83827179AF48}"/>
              </a:ext>
            </a:extLst>
          </p:cNvPr>
          <p:cNvSpPr>
            <a:spLocks noGrp="1"/>
          </p:cNvSpPr>
          <p:nvPr>
            <p:ph type="pic" idx="1"/>
          </p:nvPr>
        </p:nvSpPr>
        <p:spPr>
          <a:xfrm>
            <a:off x="5183189" y="987427"/>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AE6C6635-281C-4AAC-ACE1-0749D35681C1}"/>
              </a:ext>
            </a:extLst>
          </p:cNvPr>
          <p:cNvSpPr>
            <a:spLocks noGrp="1"/>
          </p:cNvSpPr>
          <p:nvPr>
            <p:ph type="body" sz="half" idx="2"/>
          </p:nvPr>
        </p:nvSpPr>
        <p:spPr>
          <a:xfrm>
            <a:off x="839791"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E15A23-BB6F-4916-B99F-2E855CCDB92E}"/>
              </a:ext>
            </a:extLst>
          </p:cNvPr>
          <p:cNvSpPr>
            <a:spLocks noGrp="1"/>
          </p:cNvSpPr>
          <p:nvPr>
            <p:ph type="dt" sz="half" idx="10"/>
          </p:nvPr>
        </p:nvSpPr>
        <p:spPr/>
        <p:txBody>
          <a:bodyPr/>
          <a:lstStyle/>
          <a:p>
            <a:fld id="{8D41D46E-175D-42FF-9FCD-32D77B3CC7E1}" type="datetimeFigureOut">
              <a:rPr lang="en-US" smtClean="0"/>
              <a:t>4/22/2022</a:t>
            </a:fld>
            <a:endParaRPr lang="en-US"/>
          </a:p>
        </p:txBody>
      </p:sp>
      <p:sp>
        <p:nvSpPr>
          <p:cNvPr id="6" name="Footer Placeholder 5">
            <a:extLst>
              <a:ext uri="{FF2B5EF4-FFF2-40B4-BE49-F238E27FC236}">
                <a16:creationId xmlns:a16="http://schemas.microsoft.com/office/drawing/2014/main" id="{36E60349-AB13-4B24-8502-58E64E61C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F7E6D7-0063-463B-879D-63A8F3A80555}"/>
              </a:ext>
            </a:extLst>
          </p:cNvPr>
          <p:cNvSpPr>
            <a:spLocks noGrp="1"/>
          </p:cNvSpPr>
          <p:nvPr>
            <p:ph type="sldNum" sz="quarter" idx="12"/>
          </p:nvPr>
        </p:nvSpPr>
        <p:spPr/>
        <p:txBody>
          <a:bodyPr/>
          <a:lstStyle/>
          <a:p>
            <a:fld id="{A6277B2D-EFC8-45A3-8DB4-004B36F902F0}" type="slidenum">
              <a:rPr lang="en-US" smtClean="0"/>
              <a:t>‹#›</a:t>
            </a:fld>
            <a:endParaRPr lang="en-US"/>
          </a:p>
        </p:txBody>
      </p:sp>
    </p:spTree>
    <p:extLst>
      <p:ext uri="{BB962C8B-B14F-4D97-AF65-F5344CB8AC3E}">
        <p14:creationId xmlns:p14="http://schemas.microsoft.com/office/powerpoint/2010/main" val="323681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E8338A-8D89-49AF-9E92-20F1A77D7C50}"/>
              </a:ext>
            </a:extLst>
          </p:cNvPr>
          <p:cNvSpPr>
            <a:spLocks noGrp="1"/>
          </p:cNvSpPr>
          <p:nvPr>
            <p:ph type="title"/>
          </p:nvPr>
        </p:nvSpPr>
        <p:spPr>
          <a:xfrm>
            <a:off x="838203"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7C9D0E-164F-495D-B528-0C6E2C42574F}"/>
              </a:ext>
            </a:extLst>
          </p:cNvPr>
          <p:cNvSpPr>
            <a:spLocks noGrp="1"/>
          </p:cNvSpPr>
          <p:nvPr>
            <p:ph type="body" idx="1"/>
          </p:nvPr>
        </p:nvSpPr>
        <p:spPr>
          <a:xfrm>
            <a:off x="838203"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A90F6-0198-46C5-BCDC-4459D27ED089}"/>
              </a:ext>
            </a:extLst>
          </p:cNvPr>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41D46E-175D-42FF-9FCD-32D77B3CC7E1}" type="datetimeFigureOut">
              <a:rPr lang="en-US" smtClean="0"/>
              <a:t>4/22/2022</a:t>
            </a:fld>
            <a:endParaRPr lang="en-US"/>
          </a:p>
        </p:txBody>
      </p:sp>
      <p:sp>
        <p:nvSpPr>
          <p:cNvPr id="5" name="Footer Placeholder 4">
            <a:extLst>
              <a:ext uri="{FF2B5EF4-FFF2-40B4-BE49-F238E27FC236}">
                <a16:creationId xmlns:a16="http://schemas.microsoft.com/office/drawing/2014/main" id="{0C2137C0-ED31-44BF-A32D-4836F0EA5E5A}"/>
              </a:ext>
            </a:extLst>
          </p:cNvPr>
          <p:cNvSpPr>
            <a:spLocks noGrp="1"/>
          </p:cNvSpPr>
          <p:nvPr>
            <p:ph type="ftr" sz="quarter" idx="3"/>
          </p:nvPr>
        </p:nvSpPr>
        <p:spPr>
          <a:xfrm>
            <a:off x="4038603"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268A1C-D0DD-4B5D-ABCD-EB808871654F}"/>
              </a:ext>
            </a:extLst>
          </p:cNvPr>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77B2D-EFC8-45A3-8DB4-004B36F902F0}" type="slidenum">
              <a:rPr lang="en-US" smtClean="0"/>
              <a:t>‹#›</a:t>
            </a:fld>
            <a:endParaRPr lang="en-US"/>
          </a:p>
        </p:txBody>
      </p:sp>
    </p:spTree>
    <p:extLst>
      <p:ext uri="{BB962C8B-B14F-4D97-AF65-F5344CB8AC3E}">
        <p14:creationId xmlns:p14="http://schemas.microsoft.com/office/powerpoint/2010/main" val="2176977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png"/><Relationship Id="rId18" Type="http://schemas.openxmlformats.org/officeDocument/2006/relationships/image" Target="../media/image9.png"/><Relationship Id="rId26" Type="http://schemas.openxmlformats.org/officeDocument/2006/relationships/image" Target="../media/image12.png"/><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slide" Target="slide6.xml"/><Relationship Id="rId12" Type="http://schemas.openxmlformats.org/officeDocument/2006/relationships/image" Target="../media/image4.png"/><Relationship Id="rId17" Type="http://schemas.openxmlformats.org/officeDocument/2006/relationships/slide" Target="slide80.xml"/><Relationship Id="rId25" Type="http://schemas.openxmlformats.org/officeDocument/2006/relationships/image" Target="../media/image11.png"/><Relationship Id="rId2" Type="http://schemas.microsoft.com/office/2018/10/relationships/comments" Target="../comments/modernComment_101_35A1C4E0.xml"/><Relationship Id="rId16" Type="http://schemas.openxmlformats.org/officeDocument/2006/relationships/image" Target="../media/image8.png"/><Relationship Id="rId20" Type="http://schemas.openxmlformats.org/officeDocument/2006/relationships/image" Target="../media/image90.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2.png"/><Relationship Id="rId24" Type="http://schemas.openxmlformats.org/officeDocument/2006/relationships/hyperlink" Target="https://github.com/Epsilon17" TargetMode="External"/><Relationship Id="rId5" Type="http://schemas.openxmlformats.org/officeDocument/2006/relationships/image" Target="../media/image14.png"/><Relationship Id="rId15" Type="http://schemas.openxmlformats.org/officeDocument/2006/relationships/image" Target="../media/image7.png"/><Relationship Id="rId23" Type="http://schemas.openxmlformats.org/officeDocument/2006/relationships/image" Target="../media/image100.png"/><Relationship Id="rId28" Type="http://schemas.openxmlformats.org/officeDocument/2006/relationships/image" Target="../media/image120.png"/><Relationship Id="rId10" Type="http://schemas.openxmlformats.org/officeDocument/2006/relationships/slide" Target="slide3.xml"/><Relationship Id="rId19" Type="http://schemas.openxmlformats.org/officeDocument/2006/relationships/slide" Target="slide19.xml"/><Relationship Id="rId31" Type="http://schemas.openxmlformats.org/officeDocument/2006/relationships/image" Target="../media/image130.png"/><Relationship Id="rId4" Type="http://schemas.openxmlformats.org/officeDocument/2006/relationships/slide" Target="slide2.xml"/><Relationship Id="rId9" Type="http://schemas.openxmlformats.org/officeDocument/2006/relationships/image" Target="../media/image3.png"/><Relationship Id="rId14" Type="http://schemas.openxmlformats.org/officeDocument/2006/relationships/image" Target="../media/image6.png"/><Relationship Id="rId22" Type="http://schemas.openxmlformats.org/officeDocument/2006/relationships/slide" Target="slide28.xml"/><Relationship Id="rId27" Type="http://schemas.openxmlformats.org/officeDocument/2006/relationships/slide" Target="slide15.xml"/><Relationship Id="rId30" Type="http://schemas.openxmlformats.org/officeDocument/2006/relationships/slide" Target="slide2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microsoft.com/office/2018/10/relationships/comments" Target="../comments/modernComment_18D_4A1448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microsoft.com/office/2018/10/relationships/comments" Target="../comments/modernComment_108_CE802B1A.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slide" Target="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microsoft.com/office/2018/10/relationships/comments" Target="../comments/modernComment_191_D7DBC83B.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1.tif"/></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EF2EC9E1-5512-42D4-BEA8-1CA37D5782C5}"/>
                  </a:ext>
                </a:extLst>
              </p:cNvPr>
              <p:cNvGraphicFramePr>
                <a:graphicFrameLocks noChangeAspect="1"/>
              </p:cNvGraphicFramePr>
              <p:nvPr>
                <p:extLst>
                  <p:ext uri="{D42A27DB-BD31-4B8C-83A1-F6EECF244321}">
                    <p14:modId xmlns:p14="http://schemas.microsoft.com/office/powerpoint/2010/main" val="3633213004"/>
                  </p:ext>
                </p:extLst>
              </p:nvPr>
            </p:nvGraphicFramePr>
            <p:xfrm>
              <a:off x="0" y="569168"/>
              <a:ext cx="1371600" cy="771525"/>
            </p:xfrm>
            <a:graphic>
              <a:graphicData uri="http://schemas.microsoft.com/office/powerpoint/2016/sectionzoom">
                <psez:sectionZm>
                  <psez:sectionZmObj sectionId="{9ED0E60C-D90F-431D-A164-1FDAC01DC93A}">
                    <psez:zmPr id="{3E048668-D47F-42A0-9A01-DD963D6F350B}" transitionDur="1000">
                      <p166:blipFill xmlns:p166="http://schemas.microsoft.com/office/powerpoint/2016/6/main">
                        <a:blip r:embed="rId3"/>
                        <a:stretch>
                          <a:fillRect/>
                        </a:stretch>
                      </p166:blipFill>
                      <p166:spPr xmlns:p166="http://schemas.microsoft.com/office/powerpoint/2016/6/main">
                        <a:xfrm>
                          <a:off x="0" y="0"/>
                          <a:ext cx="1371600" cy="771525"/>
                        </a:xfrm>
                        <a:prstGeom prst="rect">
                          <a:avLst/>
                        </a:prstGeom>
                        <a:ln w="3175">
                          <a:noFill/>
                        </a:ln>
                      </p166:spPr>
                    </psez:zmPr>
                  </psez:sectionZmObj>
                </psez:sectionZm>
              </a:graphicData>
            </a:graphic>
          </p:graphicFrame>
        </mc:Choice>
        <mc:Fallback xmlns="">
          <p:pic>
            <p:nvPicPr>
              <p:cNvPr id="25" name="Section Zoom 24">
                <a:hlinkClick r:id="rId4" action="ppaction://hlinksldjump"/>
                <a:extLst>
                  <a:ext uri="{FF2B5EF4-FFF2-40B4-BE49-F238E27FC236}">
                    <a16:creationId xmlns:a16="http://schemas.microsoft.com/office/drawing/2014/main" id="{EF2EC9E1-5512-42D4-BEA8-1CA37D5782C5}"/>
                  </a:ext>
                </a:extLst>
              </p:cNvPr>
              <p:cNvPicPr>
                <a:picLocks noGrp="1" noRot="1" noChangeAspect="1" noMove="1" noResize="1" noEditPoints="1" noAdjustHandles="1" noChangeArrowheads="1" noChangeShapeType="1"/>
              </p:cNvPicPr>
              <p:nvPr/>
            </p:nvPicPr>
            <p:blipFill>
              <a:blip r:embed="rId5"/>
              <a:stretch>
                <a:fillRect/>
              </a:stretch>
            </p:blipFill>
            <p:spPr>
              <a:xfrm>
                <a:off x="0" y="569168"/>
                <a:ext cx="1371600" cy="77152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17FA2BE4-0452-4673-9F64-61E601D6A6F7}"/>
                  </a:ext>
                </a:extLst>
              </p:cNvPr>
              <p:cNvGraphicFramePr>
                <a:graphicFrameLocks noChangeAspect="1"/>
              </p:cNvGraphicFramePr>
              <p:nvPr>
                <p:extLst>
                  <p:ext uri="{D42A27DB-BD31-4B8C-83A1-F6EECF244321}">
                    <p14:modId xmlns:p14="http://schemas.microsoft.com/office/powerpoint/2010/main" val="1314132355"/>
                  </p:ext>
                </p:extLst>
              </p:nvPr>
            </p:nvGraphicFramePr>
            <p:xfrm>
              <a:off x="142768" y="3910135"/>
              <a:ext cx="3657600" cy="2057399"/>
            </p:xfrm>
            <a:graphic>
              <a:graphicData uri="http://schemas.microsoft.com/office/powerpoint/2016/sectionzoom">
                <psez:sectionZm>
                  <psez:sectionZmObj sectionId="{F33F8538-D3B1-4C1A-B05F-3309514515FF}">
                    <psez:zmPr id="{416D1D85-91AD-439B-B03E-412DC62CDBA7}" transitionDur="1000">
                      <p166:blipFill xmlns:p166="http://schemas.microsoft.com/office/powerpoint/2016/6/main">
                        <a:blip r:embed="rId6"/>
                        <a:stretch>
                          <a:fillRect/>
                        </a:stretch>
                      </p166:blipFill>
                      <p166:spPr xmlns:p166="http://schemas.microsoft.com/office/powerpoint/2016/6/main">
                        <a:xfrm>
                          <a:off x="0" y="0"/>
                          <a:ext cx="3657600" cy="2057399"/>
                        </a:xfrm>
                        <a:prstGeom prst="rect">
                          <a:avLst/>
                        </a:prstGeom>
                        <a:ln w="3175">
                          <a:solidFill>
                            <a:prstClr val="ltGray"/>
                          </a:solidFill>
                        </a:ln>
                        <a:effectLst>
                          <a:outerShdw blurRad="63500" sx="102000" sy="102000" algn="ctr" rotWithShape="0">
                            <a:prstClr val="black">
                              <a:alpha val="40000"/>
                            </a:prstClr>
                          </a:outerShdw>
                        </a:effectLst>
                      </p166:spPr>
                    </psez:zmPr>
                  </psez:sectionZmObj>
                </psez:sectionZm>
              </a:graphicData>
            </a:graphic>
          </p:graphicFrame>
        </mc:Choice>
        <mc:Fallback xmlns="">
          <p:pic>
            <p:nvPicPr>
              <p:cNvPr id="3" name="Section Zoom 2">
                <a:hlinkClick r:id="rId7" action="ppaction://hlinksldjump"/>
                <a:extLst>
                  <a:ext uri="{FF2B5EF4-FFF2-40B4-BE49-F238E27FC236}">
                    <a16:creationId xmlns:a16="http://schemas.microsoft.com/office/drawing/2014/main" id="{17FA2BE4-0452-4673-9F64-61E601D6A6F7}"/>
                  </a:ext>
                </a:extLst>
              </p:cNvPr>
              <p:cNvPicPr>
                <a:picLocks noGrp="1" noRot="1" noChangeAspect="1" noMove="1" noResize="1" noEditPoints="1" noAdjustHandles="1" noChangeArrowheads="1" noChangeShapeType="1"/>
              </p:cNvPicPr>
              <p:nvPr/>
            </p:nvPicPr>
            <p:blipFill>
              <a:blip r:embed="rId8"/>
              <a:stretch>
                <a:fillRect/>
              </a:stretch>
            </p:blipFill>
            <p:spPr>
              <a:xfrm>
                <a:off x="142768" y="3910135"/>
                <a:ext cx="3657600" cy="2057399"/>
              </a:xfrm>
              <a:prstGeom prst="rect">
                <a:avLst/>
              </a:prstGeom>
              <a:ln w="3175">
                <a:solidFill>
                  <a:prstClr val="ltGray"/>
                </a:solidFill>
              </a:ln>
              <a:effectLst>
                <a:outerShdw blurRad="63500" sx="102000" sy="102000" algn="ctr"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FCDDCDF8-DAFC-4BD0-B09B-F98CD4DAAC3A}"/>
                  </a:ext>
                </a:extLst>
              </p:cNvPr>
              <p:cNvGraphicFramePr>
                <a:graphicFrameLocks noChangeAspect="1"/>
              </p:cNvGraphicFramePr>
              <p:nvPr>
                <p:extLst>
                  <p:ext uri="{D42A27DB-BD31-4B8C-83A1-F6EECF244321}">
                    <p14:modId xmlns:p14="http://schemas.microsoft.com/office/powerpoint/2010/main" val="3418746076"/>
                  </p:ext>
                </p:extLst>
              </p:nvPr>
            </p:nvGraphicFramePr>
            <p:xfrm>
              <a:off x="142768" y="1605691"/>
              <a:ext cx="3657600" cy="2057400"/>
            </p:xfrm>
            <a:graphic>
              <a:graphicData uri="http://schemas.microsoft.com/office/powerpoint/2016/sectionzoom">
                <psez:sectionZm>
                  <psez:sectionZmObj sectionId="{2ACB97EF-C53D-4492-9A3D-A34E3B5DB52E}">
                    <psez:zmPr id="{CFC8444D-9A6C-4B89-8E13-C6F9182CBB3A}" transitionDur="1000">
                      <p166:blipFill xmlns:p166="http://schemas.microsoft.com/office/powerpoint/2016/6/main">
                        <a:blip r:embed="rId9"/>
                        <a:stretch>
                          <a:fillRect/>
                        </a:stretch>
                      </p166:blipFill>
                      <p166:spPr xmlns:p166="http://schemas.microsoft.com/office/powerpoint/2016/6/main">
                        <a:xfrm>
                          <a:off x="0" y="0"/>
                          <a:ext cx="3657600" cy="2057400"/>
                        </a:xfrm>
                        <a:prstGeom prst="rect">
                          <a:avLst/>
                        </a:prstGeom>
                        <a:ln w="3175">
                          <a:solidFill>
                            <a:prstClr val="ltGray"/>
                          </a:solidFill>
                        </a:ln>
                        <a:effectLst>
                          <a:outerShdw blurRad="63500" sx="102000" sy="102000" algn="ctr" rotWithShape="0">
                            <a:prstClr val="black">
                              <a:alpha val="40000"/>
                            </a:prstClr>
                          </a:outerShdw>
                        </a:effectLst>
                      </p166:spPr>
                    </psez:zmPr>
                  </psez:sectionZmObj>
                </psez:sectionZm>
              </a:graphicData>
            </a:graphic>
          </p:graphicFrame>
        </mc:Choice>
        <mc:Fallback xmlns="">
          <p:pic>
            <p:nvPicPr>
              <p:cNvPr id="6" name="Section Zoom 5">
                <a:hlinkClick r:id="rId10" action="ppaction://hlinksldjump"/>
                <a:extLst>
                  <a:ext uri="{FF2B5EF4-FFF2-40B4-BE49-F238E27FC236}">
                    <a16:creationId xmlns:a16="http://schemas.microsoft.com/office/drawing/2014/main" id="{FCDDCDF8-DAFC-4BD0-B09B-F98CD4DAAC3A}"/>
                  </a:ext>
                </a:extLst>
              </p:cNvPr>
              <p:cNvPicPr>
                <a:picLocks noGrp="1" noRot="1" noChangeAspect="1" noMove="1" noResize="1" noEditPoints="1" noAdjustHandles="1" noChangeArrowheads="1" noChangeShapeType="1"/>
              </p:cNvPicPr>
              <p:nvPr/>
            </p:nvPicPr>
            <p:blipFill>
              <a:blip r:embed="rId11"/>
              <a:stretch>
                <a:fillRect/>
              </a:stretch>
            </p:blipFill>
            <p:spPr>
              <a:xfrm>
                <a:off x="142768" y="1605691"/>
                <a:ext cx="3657600" cy="2057400"/>
              </a:xfrm>
              <a:prstGeom prst="rect">
                <a:avLst/>
              </a:prstGeom>
              <a:ln w="3175">
                <a:solidFill>
                  <a:prstClr val="ltGray"/>
                </a:solidFill>
              </a:ln>
              <a:effectLst>
                <a:outerShdw blurRad="63500" sx="102000" sy="102000" algn="ctr" rotWithShape="0">
                  <a:prstClr val="black">
                    <a:alpha val="40000"/>
                  </a:prstClr>
                </a:outerShdw>
              </a:effectLst>
            </p:spPr>
          </p:pic>
        </mc:Fallback>
      </mc:AlternateContent>
      <p:sp>
        <p:nvSpPr>
          <p:cNvPr id="20" name="TextBox 19">
            <a:extLst>
              <a:ext uri="{FF2B5EF4-FFF2-40B4-BE49-F238E27FC236}">
                <a16:creationId xmlns:a16="http://schemas.microsoft.com/office/drawing/2014/main" id="{2DF4F8F2-EA62-4DB6-8DCF-445818BE525E}"/>
              </a:ext>
            </a:extLst>
          </p:cNvPr>
          <p:cNvSpPr txBox="1"/>
          <p:nvPr/>
        </p:nvSpPr>
        <p:spPr>
          <a:xfrm>
            <a:off x="0" y="1"/>
            <a:ext cx="12192000" cy="707886"/>
          </a:xfrm>
          <a:prstGeom prst="rect">
            <a:avLst/>
          </a:prstGeom>
          <a:solidFill>
            <a:srgbClr val="012169"/>
          </a:solidFill>
        </p:spPr>
        <p:txBody>
          <a:bodyPr wrap="square">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Enhancing Underdrawing Visualization using Adaptive and Localized Image Analysis of Reflectance Hyperspectral Imaging Data from a 15</a:t>
            </a:r>
            <a:r>
              <a:rPr lang="en-US" sz="2000" b="1" baseline="30000" dirty="0">
                <a:solidFill>
                  <a:schemeClr val="bg1"/>
                </a:solidFill>
                <a:latin typeface="Times New Roman" panose="02020603050405020304" pitchFamily="18" charset="0"/>
                <a:cs typeface="Times New Roman" panose="02020603050405020304" pitchFamily="18" charset="0"/>
              </a:rPr>
              <a:t>th</a:t>
            </a:r>
            <a:r>
              <a:rPr lang="en-US" sz="2000" b="1" dirty="0">
                <a:solidFill>
                  <a:schemeClr val="bg1"/>
                </a:solidFill>
                <a:latin typeface="Times New Roman" panose="02020603050405020304" pitchFamily="18" charset="0"/>
                <a:cs typeface="Times New Roman" panose="02020603050405020304" pitchFamily="18" charset="0"/>
              </a:rPr>
              <a:t> Century Painting</a:t>
            </a:r>
          </a:p>
        </p:txBody>
      </p:sp>
      <p:sp>
        <p:nvSpPr>
          <p:cNvPr id="22" name="TextBox 21">
            <a:extLst>
              <a:ext uri="{FF2B5EF4-FFF2-40B4-BE49-F238E27FC236}">
                <a16:creationId xmlns:a16="http://schemas.microsoft.com/office/drawing/2014/main" id="{76EEEA5A-518F-4E34-BA26-9B2E5D092068}"/>
              </a:ext>
            </a:extLst>
          </p:cNvPr>
          <p:cNvSpPr txBox="1"/>
          <p:nvPr/>
        </p:nvSpPr>
        <p:spPr>
          <a:xfrm>
            <a:off x="630443" y="713451"/>
            <a:ext cx="10940234"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Wallace Peaslee</a:t>
            </a:r>
            <a:r>
              <a:rPr lang="en-US" sz="1200" baseline="30000" dirty="0">
                <a:latin typeface="Times New Roman" panose="02020603050405020304" pitchFamily="18" charset="0"/>
                <a:cs typeface="Times New Roman" panose="02020603050405020304" pitchFamily="18" charset="0"/>
              </a:rPr>
              <a:t>1,2</a:t>
            </a:r>
            <a:r>
              <a:rPr lang="en-US" sz="1200" dirty="0">
                <a:latin typeface="Times New Roman" panose="02020603050405020304" pitchFamily="18" charset="0"/>
                <a:cs typeface="Times New Roman" panose="02020603050405020304" pitchFamily="18" charset="0"/>
              </a:rPr>
              <a:t>, Marta </a:t>
            </a:r>
            <a:r>
              <a:rPr lang="en-US" sz="1200" dirty="0" err="1">
                <a:latin typeface="Times New Roman" panose="02020603050405020304" pitchFamily="18" charset="0"/>
                <a:cs typeface="Times New Roman" panose="02020603050405020304" pitchFamily="18" charset="0"/>
              </a:rPr>
              <a:t>Melchiorre</a:t>
            </a:r>
            <a:r>
              <a:rPr lang="en-US" sz="1200" dirty="0">
                <a:latin typeface="Times New Roman" panose="02020603050405020304" pitchFamily="18" charset="0"/>
                <a:cs typeface="Times New Roman" panose="02020603050405020304" pitchFamily="18" charset="0"/>
              </a:rPr>
              <a:t> Di Crescenzo</a:t>
            </a:r>
            <a:r>
              <a:rPr lang="en-US" sz="1200" baseline="30000" dirty="0">
                <a:latin typeface="Times New Roman" panose="02020603050405020304" pitchFamily="18" charset="0"/>
                <a:cs typeface="Times New Roman" panose="02020603050405020304" pitchFamily="18" charset="0"/>
              </a:rPr>
              <a:t>3</a:t>
            </a:r>
            <a:r>
              <a:rPr lang="en-US" sz="1200" dirty="0">
                <a:latin typeface="Times New Roman" panose="02020603050405020304" pitchFamily="18" charset="0"/>
                <a:cs typeface="Times New Roman" panose="02020603050405020304" pitchFamily="18" charset="0"/>
              </a:rPr>
              <a:t>, Nathan Daly</a:t>
            </a:r>
            <a:r>
              <a:rPr lang="en-US" sz="1200" baseline="30000" dirty="0">
                <a:latin typeface="Times New Roman" panose="02020603050405020304" pitchFamily="18" charset="0"/>
                <a:cs typeface="Times New Roman" panose="02020603050405020304" pitchFamily="18" charset="0"/>
              </a:rPr>
              <a:t>3</a:t>
            </a:r>
            <a:r>
              <a:rPr lang="en-US" sz="1200" dirty="0">
                <a:latin typeface="Times New Roman" panose="02020603050405020304" pitchFamily="18" charset="0"/>
                <a:cs typeface="Times New Roman" panose="02020603050405020304" pitchFamily="18" charset="0"/>
              </a:rPr>
              <a:t>, Ingrid Daubechies</a:t>
            </a:r>
            <a:r>
              <a:rPr lang="en-US" sz="1200" baseline="30000" dirty="0">
                <a:latin typeface="Times New Roman" panose="02020603050405020304" pitchFamily="18" charset="0"/>
                <a:cs typeface="Times New Roman" panose="02020603050405020304" pitchFamily="18" charset="0"/>
              </a:rPr>
              <a:t>1,4</a:t>
            </a:r>
            <a:r>
              <a:rPr lang="en-US" sz="1200" dirty="0">
                <a:latin typeface="Times New Roman" panose="02020603050405020304" pitchFamily="18" charset="0"/>
                <a:cs typeface="Times New Roman" panose="02020603050405020304" pitchFamily="18" charset="0"/>
              </a:rPr>
              <a:t>, Shira Faigenbaum-Golovin</a:t>
            </a:r>
            <a:r>
              <a:rPr lang="en-US" sz="1200" baseline="30000" dirty="0">
                <a:latin typeface="Times New Roman" panose="02020603050405020304" pitchFamily="18" charset="0"/>
                <a:cs typeface="Times New Roman" panose="02020603050405020304" pitchFamily="18" charset="0"/>
              </a:rPr>
              <a:t>1</a:t>
            </a:r>
            <a:r>
              <a:rPr lang="en-US" sz="1200" dirty="0">
                <a:latin typeface="Times New Roman" panose="02020603050405020304" pitchFamily="18" charset="0"/>
                <a:cs typeface="Times New Roman" panose="02020603050405020304" pitchFamily="18" charset="0"/>
              </a:rPr>
              <a:t>, Catherine Higgit</a:t>
            </a:r>
            <a:r>
              <a:rPr lang="en-US" sz="1200" baseline="30000" dirty="0">
                <a:latin typeface="Times New Roman" panose="02020603050405020304" pitchFamily="18" charset="0"/>
                <a:cs typeface="Times New Roman" panose="02020603050405020304" pitchFamily="18" charset="0"/>
              </a:rPr>
              <a:t>3,</a:t>
            </a:r>
            <a:r>
              <a:rPr lang="en-US" sz="1200" dirty="0">
                <a:latin typeface="Times New Roman" panose="02020603050405020304" pitchFamily="18" charset="0"/>
                <a:cs typeface="Times New Roman" panose="02020603050405020304" pitchFamily="18" charset="0"/>
              </a:rPr>
              <a:t> Barak Sober</a:t>
            </a:r>
            <a:r>
              <a:rPr lang="en-US" sz="1200" baseline="30000" dirty="0">
                <a:latin typeface="Times New Roman" panose="02020603050405020304" pitchFamily="18" charset="0"/>
                <a:cs typeface="Times New Roman" panose="02020603050405020304" pitchFamily="18" charset="0"/>
              </a:rPr>
              <a:t>5</a:t>
            </a:r>
            <a:endParaRPr lang="en-US" sz="12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D35410A-29C6-496C-9046-DA65B8C0FF09}"/>
              </a:ext>
            </a:extLst>
          </p:cNvPr>
          <p:cNvSpPr txBox="1"/>
          <p:nvPr/>
        </p:nvSpPr>
        <p:spPr>
          <a:xfrm>
            <a:off x="1517715" y="985965"/>
            <a:ext cx="9135066" cy="338554"/>
          </a:xfrm>
          <a:prstGeom prst="rect">
            <a:avLst/>
          </a:prstGeom>
          <a:noFill/>
        </p:spPr>
        <p:txBody>
          <a:bodyPr wrap="square">
            <a:spAutoFit/>
          </a:bodyPr>
          <a:lstStyle/>
          <a:p>
            <a:pPr algn="ctr"/>
            <a:r>
              <a:rPr lang="en-US" sz="800" dirty="0">
                <a:latin typeface="Times New Roman" panose="02020603050405020304" pitchFamily="18" charset="0"/>
                <a:cs typeface="Times New Roman" panose="02020603050405020304" pitchFamily="18" charset="0"/>
              </a:rPr>
              <a:t>1. Department of Mathematics, Duke University, US. 2. Department of Computer Science, Duke University, US. 3. The Scientific Department, National Gallery, London, UK. 4. Department of Electrical and Computer Engineering, Duke University, US. 5. Department of Statistics and Data Science, The Hebrew University of Jerusalem</a:t>
            </a:r>
          </a:p>
        </p:txBody>
      </p:sp>
      <p:pic>
        <p:nvPicPr>
          <p:cNvPr id="17" name="Picture 6" descr="The National Gallery, London, London, United Kingdom — Google Arts &amp; Culture">
            <a:extLst>
              <a:ext uri="{FF2B5EF4-FFF2-40B4-BE49-F238E27FC236}">
                <a16:creationId xmlns:a16="http://schemas.microsoft.com/office/drawing/2014/main" id="{E23D665D-7738-4E12-9FE1-362D70644415}"/>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286670" y="6093401"/>
            <a:ext cx="1482098" cy="614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Logo&#10;&#10;Description automatically generated">
            <a:extLst>
              <a:ext uri="{FF2B5EF4-FFF2-40B4-BE49-F238E27FC236}">
                <a16:creationId xmlns:a16="http://schemas.microsoft.com/office/drawing/2014/main" id="{73CC0022-14EC-4083-A539-7C18CE61B126}"/>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814899" y="6010294"/>
            <a:ext cx="1462966" cy="783050"/>
          </a:xfrm>
          <a:prstGeom prst="rect">
            <a:avLst/>
          </a:prstGeom>
        </p:spPr>
      </p:pic>
      <p:pic>
        <p:nvPicPr>
          <p:cNvPr id="21" name="Picture 16">
            <a:extLst>
              <a:ext uri="{FF2B5EF4-FFF2-40B4-BE49-F238E27FC236}">
                <a16:creationId xmlns:a16="http://schemas.microsoft.com/office/drawing/2014/main" id="{5FE10678-EDEB-4B98-BC6D-7FFE03E90977}"/>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660491" y="6134564"/>
            <a:ext cx="1802186" cy="6140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E28CEFB6-7CFD-4CC0-89D2-7098C6DED02F}"/>
                  </a:ext>
                </a:extLst>
              </p:cNvPr>
              <p:cNvGraphicFramePr>
                <a:graphicFrameLocks noChangeAspect="1"/>
              </p:cNvGraphicFramePr>
              <p:nvPr>
                <p:extLst>
                  <p:ext uri="{D42A27DB-BD31-4B8C-83A1-F6EECF244321}">
                    <p14:modId xmlns:p14="http://schemas.microsoft.com/office/powerpoint/2010/main" val="3757035447"/>
                  </p:ext>
                </p:extLst>
              </p:nvPr>
            </p:nvGraphicFramePr>
            <p:xfrm>
              <a:off x="4099770" y="1615281"/>
              <a:ext cx="3657600" cy="2057400"/>
            </p:xfrm>
            <a:graphic>
              <a:graphicData uri="http://schemas.microsoft.com/office/powerpoint/2016/sectionzoom">
                <psez:sectionZm>
                  <psez:sectionZmObj sectionId="{9CBCD173-9330-4F13-BC1E-819C792C2347}">
                    <psez:zmPr id="{B2A7DDAE-6DB8-41A2-808C-1AE582509B90}" transitionDur="1000">
                      <p166:blipFill xmlns:p166="http://schemas.microsoft.com/office/powerpoint/2016/6/main">
                        <a:blip r:embed="rId15"/>
                        <a:stretch>
                          <a:fillRect/>
                        </a:stretch>
                      </p166:blipFill>
                      <p166:spPr xmlns:p166="http://schemas.microsoft.com/office/powerpoint/2016/6/main">
                        <a:xfrm>
                          <a:off x="0" y="0"/>
                          <a:ext cx="3657600" cy="2057400"/>
                        </a:xfrm>
                        <a:prstGeom prst="rect">
                          <a:avLst/>
                        </a:prstGeom>
                        <a:ln w="3175">
                          <a:solidFill>
                            <a:prstClr val="ltGray"/>
                          </a:solidFill>
                        </a:ln>
                        <a:effectLst>
                          <a:outerShdw blurRad="63500" sx="102000" sy="102000" algn="ctr" rotWithShape="0">
                            <a:prstClr val="black">
                              <a:alpha val="40000"/>
                            </a:prstClr>
                          </a:outerShdw>
                        </a:effectLst>
                      </p166:spPr>
                    </psez:zmPr>
                  </psez:sectionZmObj>
                </psez:sectionZm>
              </a:graphicData>
            </a:graphic>
          </p:graphicFrame>
        </mc:Choice>
        <mc:Fallback xmlns="">
          <p:pic>
            <p:nvPicPr>
              <p:cNvPr id="4" name="Section Zoom 3">
                <a:hlinkClick r:id="rId17" action="ppaction://hlinksldjump"/>
                <a:extLst>
                  <a:ext uri="{FF2B5EF4-FFF2-40B4-BE49-F238E27FC236}">
                    <a16:creationId xmlns:a16="http://schemas.microsoft.com/office/drawing/2014/main" id="{E28CEFB6-7CFD-4CC0-89D2-7098C6DED02F}"/>
                  </a:ext>
                </a:extLst>
              </p:cNvPr>
              <p:cNvPicPr>
                <a:picLocks noGrp="1" noRot="1" noChangeAspect="1" noMove="1" noResize="1" noEditPoints="1" noAdjustHandles="1" noChangeArrowheads="1" noChangeShapeType="1"/>
              </p:cNvPicPr>
              <p:nvPr/>
            </p:nvPicPr>
            <p:blipFill>
              <a:blip r:embed="rId16"/>
              <a:stretch>
                <a:fillRect/>
              </a:stretch>
            </p:blipFill>
            <p:spPr>
              <a:xfrm>
                <a:off x="4099770" y="1615281"/>
                <a:ext cx="3657600" cy="2057400"/>
              </a:xfrm>
              <a:prstGeom prst="rect">
                <a:avLst/>
              </a:prstGeom>
              <a:ln w="3175">
                <a:solidFill>
                  <a:prstClr val="ltGray"/>
                </a:solidFill>
              </a:ln>
              <a:effectLst>
                <a:outerShdw blurRad="63500" sx="102000" sy="102000" algn="ctr"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46976B32-93B2-40F3-9A43-37FF180C8A07}"/>
                  </a:ext>
                </a:extLst>
              </p:cNvPr>
              <p:cNvGraphicFramePr>
                <a:graphicFrameLocks noChangeAspect="1"/>
              </p:cNvGraphicFramePr>
              <p:nvPr>
                <p:extLst>
                  <p:ext uri="{D42A27DB-BD31-4B8C-83A1-F6EECF244321}">
                    <p14:modId xmlns:p14="http://schemas.microsoft.com/office/powerpoint/2010/main" val="2536024730"/>
                  </p:ext>
                </p:extLst>
              </p:nvPr>
            </p:nvGraphicFramePr>
            <p:xfrm>
              <a:off x="8415884" y="3906051"/>
              <a:ext cx="3657600" cy="2057399"/>
            </p:xfrm>
            <a:graphic>
              <a:graphicData uri="http://schemas.microsoft.com/office/powerpoint/2016/sectionzoom">
                <psez:sectionZm>
                  <psez:sectionZmObj sectionId="{4C445E90-B908-4F45-B1BA-7ACA198DABBC}">
                    <psez:zmPr id="{2243770B-833A-4750-AD4D-594F9993FDE9}" transitionDur="1000">
                      <p166:blipFill xmlns:p166="http://schemas.microsoft.com/office/powerpoint/2016/6/main">
                        <a:blip r:embed="rId18"/>
                        <a:stretch>
                          <a:fillRect/>
                        </a:stretch>
                      </p166:blipFill>
                      <p166:spPr xmlns:p166="http://schemas.microsoft.com/office/powerpoint/2016/6/main">
                        <a:xfrm>
                          <a:off x="0" y="0"/>
                          <a:ext cx="3657600" cy="2057399"/>
                        </a:xfrm>
                        <a:prstGeom prst="rect">
                          <a:avLst/>
                        </a:prstGeom>
                        <a:ln w="3175">
                          <a:solidFill>
                            <a:prstClr val="ltGray"/>
                          </a:solidFill>
                        </a:ln>
                        <a:effectLst>
                          <a:outerShdw blurRad="63500" sx="102000" sy="102000" algn="ctr" rotWithShape="0">
                            <a:prstClr val="black">
                              <a:alpha val="40000"/>
                            </a:prstClr>
                          </a:outerShdw>
                        </a:effectLst>
                      </p166:spPr>
                    </psez:zmPr>
                  </psez:sectionZmObj>
                </psez:sectionZm>
              </a:graphicData>
            </a:graphic>
          </p:graphicFrame>
        </mc:Choice>
        <mc:Fallback xmlns="">
          <p:pic>
            <p:nvPicPr>
              <p:cNvPr id="9" name="Section Zoom 8">
                <a:hlinkClick r:id="rId19" action="ppaction://hlinksldjump"/>
                <a:extLst>
                  <a:ext uri="{FF2B5EF4-FFF2-40B4-BE49-F238E27FC236}">
                    <a16:creationId xmlns:a16="http://schemas.microsoft.com/office/drawing/2014/main" id="{46976B32-93B2-40F3-9A43-37FF180C8A07}"/>
                  </a:ext>
                </a:extLst>
              </p:cNvPr>
              <p:cNvPicPr>
                <a:picLocks noGrp="1" noRot="1" noChangeAspect="1" noMove="1" noResize="1" noEditPoints="1" noAdjustHandles="1" noChangeArrowheads="1" noChangeShapeType="1"/>
              </p:cNvPicPr>
              <p:nvPr/>
            </p:nvPicPr>
            <p:blipFill>
              <a:blip r:embed="rId20"/>
              <a:stretch>
                <a:fillRect/>
              </a:stretch>
            </p:blipFill>
            <p:spPr>
              <a:xfrm>
                <a:off x="8415884" y="3906051"/>
                <a:ext cx="3657600" cy="2057399"/>
              </a:xfrm>
              <a:prstGeom prst="rect">
                <a:avLst/>
              </a:prstGeom>
              <a:ln w="3175">
                <a:solidFill>
                  <a:prstClr val="ltGray"/>
                </a:solidFill>
              </a:ln>
              <a:effectLst>
                <a:outerShdw blurRad="63500" sx="102000" sy="102000" algn="ctr"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09F8F6B2-E576-4C26-A60E-8DBDFEAC7538}"/>
                  </a:ext>
                </a:extLst>
              </p:cNvPr>
              <p:cNvGraphicFramePr>
                <a:graphicFrameLocks noChangeAspect="1"/>
              </p:cNvGraphicFramePr>
              <p:nvPr>
                <p:extLst>
                  <p:ext uri="{D42A27DB-BD31-4B8C-83A1-F6EECF244321}">
                    <p14:modId xmlns:p14="http://schemas.microsoft.com/office/powerpoint/2010/main" val="4184647266"/>
                  </p:ext>
                </p:extLst>
              </p:nvPr>
            </p:nvGraphicFramePr>
            <p:xfrm>
              <a:off x="11109832" y="6237224"/>
              <a:ext cx="917896" cy="516316"/>
            </p:xfrm>
            <a:graphic>
              <a:graphicData uri="http://schemas.microsoft.com/office/powerpoint/2016/sectionzoom">
                <psez:sectionZm>
                  <psez:sectionZmObj sectionId="{E3317939-80F6-4C4C-AF69-07A26CB69D49}">
                    <psez:zmPr id="{5FAE18CE-AC58-4DE7-992E-9B4DFB9B97AA}" transitionDur="1000">
                      <p166:blipFill xmlns:p166="http://schemas.microsoft.com/office/powerpoint/2016/6/main">
                        <a:blip r:embed="rId21"/>
                        <a:stretch>
                          <a:fillRect/>
                        </a:stretch>
                      </p166:blipFill>
                      <p166:spPr xmlns:p166="http://schemas.microsoft.com/office/powerpoint/2016/6/main">
                        <a:xfrm>
                          <a:off x="0" y="0"/>
                          <a:ext cx="917896" cy="516316"/>
                        </a:xfrm>
                        <a:prstGeom prst="rect">
                          <a:avLst/>
                        </a:prstGeom>
                        <a:ln w="3175">
                          <a:solidFill>
                            <a:prstClr val="ltGray"/>
                          </a:solidFill>
                        </a:ln>
                        <a:effectLst>
                          <a:outerShdw blurRad="63500" sx="102000" sy="102000" algn="ctr" rotWithShape="0">
                            <a:prstClr val="black">
                              <a:alpha val="40000"/>
                            </a:prstClr>
                          </a:outerShdw>
                        </a:effectLst>
                      </p166:spPr>
                    </psez:zmPr>
                  </psez:sectionZmObj>
                </psez:sectionZm>
              </a:graphicData>
            </a:graphic>
          </p:graphicFrame>
        </mc:Choice>
        <mc:Fallback xmlns="">
          <p:pic>
            <p:nvPicPr>
              <p:cNvPr id="29" name="Section Zoom 28">
                <a:hlinkClick r:id="rId22" action="ppaction://hlinksldjump"/>
                <a:extLst>
                  <a:ext uri="{FF2B5EF4-FFF2-40B4-BE49-F238E27FC236}">
                    <a16:creationId xmlns:a16="http://schemas.microsoft.com/office/drawing/2014/main" id="{09F8F6B2-E576-4C26-A60E-8DBDFEAC7538}"/>
                  </a:ext>
                </a:extLst>
              </p:cNvPr>
              <p:cNvPicPr>
                <a:picLocks noGrp="1" noRot="1" noChangeAspect="1" noMove="1" noResize="1" noEditPoints="1" noAdjustHandles="1" noChangeArrowheads="1" noChangeShapeType="1"/>
              </p:cNvPicPr>
              <p:nvPr/>
            </p:nvPicPr>
            <p:blipFill>
              <a:blip r:embed="rId23"/>
              <a:stretch>
                <a:fillRect/>
              </a:stretch>
            </p:blipFill>
            <p:spPr>
              <a:xfrm>
                <a:off x="11109832" y="6237224"/>
                <a:ext cx="917896" cy="516316"/>
              </a:xfrm>
              <a:prstGeom prst="rect">
                <a:avLst/>
              </a:prstGeom>
              <a:ln w="3175">
                <a:solidFill>
                  <a:prstClr val="ltGray"/>
                </a:solidFill>
              </a:ln>
              <a:effectLst>
                <a:outerShdw blurRad="63500" sx="102000" sy="102000" algn="ctr" rotWithShape="0">
                  <a:prstClr val="black">
                    <a:alpha val="40000"/>
                  </a:prstClr>
                </a:outerShdw>
              </a:effectLst>
            </p:spPr>
          </p:pic>
        </mc:Fallback>
      </mc:AlternateContent>
      <p:sp>
        <p:nvSpPr>
          <p:cNvPr id="50" name="Flowchart: Alternate Process 49">
            <a:extLst>
              <a:ext uri="{FF2B5EF4-FFF2-40B4-BE49-F238E27FC236}">
                <a16:creationId xmlns:a16="http://schemas.microsoft.com/office/drawing/2014/main" id="{DBEB8323-8AEA-4DC0-9EAD-1D693D6AFEB3}"/>
              </a:ext>
            </a:extLst>
          </p:cNvPr>
          <p:cNvSpPr/>
          <p:nvPr/>
        </p:nvSpPr>
        <p:spPr>
          <a:xfrm>
            <a:off x="10266" y="1287930"/>
            <a:ext cx="946291" cy="45719"/>
          </a:xfrm>
          <a:prstGeom prst="flowChartAlternate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360E2B2-E14E-4FB7-8CB1-7C6CAFB509F8}"/>
              </a:ext>
            </a:extLst>
          </p:cNvPr>
          <p:cNvSpPr txBox="1"/>
          <p:nvPr/>
        </p:nvSpPr>
        <p:spPr>
          <a:xfrm>
            <a:off x="1299326" y="6281536"/>
            <a:ext cx="2062306" cy="338554"/>
          </a:xfrm>
          <a:prstGeom prst="rect">
            <a:avLst/>
          </a:prstGeom>
          <a:noFill/>
        </p:spPr>
        <p:txBody>
          <a:bodyPr wrap="square" rtlCol="0">
            <a:spAutoFit/>
          </a:bodyPr>
          <a:lstStyle/>
          <a:p>
            <a:r>
              <a:rPr lang="en-US" sz="1600" dirty="0">
                <a:solidFill>
                  <a:srgbClr val="0563C1"/>
                </a:solidFill>
                <a:hlinkClick r:id="rId24">
                  <a:extLst>
                    <a:ext uri="{A12FA001-AC4F-418D-AE19-62706E023703}">
                      <ahyp:hlinkClr xmlns:ahyp="http://schemas.microsoft.com/office/drawing/2018/hyperlinkcolor" val="tx"/>
                    </a:ext>
                  </a:extLst>
                </a:hlinkClick>
              </a:rPr>
              <a:t>GitHub </a:t>
            </a:r>
            <a:r>
              <a:rPr lang="en-US" sz="1600" dirty="0">
                <a:solidFill>
                  <a:srgbClr val="0070C0"/>
                </a:solidFill>
                <a:hlinkClick r:id="rId24">
                  <a:extLst>
                    <a:ext uri="{A12FA001-AC4F-418D-AE19-62706E023703}">
                      <ahyp:hlinkClr xmlns:ahyp="http://schemas.microsoft.com/office/drawing/2018/hyperlinkcolor" val="tx"/>
                    </a:ext>
                  </a:extLst>
                </a:hlinkClick>
              </a:rPr>
              <a:t>Repository</a:t>
            </a:r>
            <a:endParaRPr lang="en-US" sz="1600" dirty="0">
              <a:solidFill>
                <a:srgbClr val="0070C0"/>
              </a:solidFill>
            </a:endParaRPr>
          </a:p>
        </p:txBody>
      </p:sp>
      <p:pic>
        <p:nvPicPr>
          <p:cNvPr id="1026" name="Picture 2" descr="GitHub Logo, history, meaning, symbol, PNG">
            <a:hlinkClick r:id="rId24"/>
            <a:extLst>
              <a:ext uri="{FF2B5EF4-FFF2-40B4-BE49-F238E27FC236}">
                <a16:creationId xmlns:a16="http://schemas.microsoft.com/office/drawing/2014/main" id="{FF6DC18D-3BA8-4A7F-BE8E-09A0AFFBF176}"/>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504207" y="6227186"/>
            <a:ext cx="795119" cy="4472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E2D2D1-D15E-4857-8B32-3F7D2EB974F5}"/>
              </a:ext>
            </a:extLst>
          </p:cNvPr>
          <p:cNvSpPr txBox="1"/>
          <p:nvPr/>
        </p:nvSpPr>
        <p:spPr>
          <a:xfrm>
            <a:off x="-74712" y="1580693"/>
            <a:ext cx="276038" cy="307777"/>
          </a:xfrm>
          <a:prstGeom prst="rect">
            <a:avLst/>
          </a:prstGeom>
          <a:noFill/>
        </p:spPr>
        <p:txBody>
          <a:bodyPr wrap="none" rtlCol="0">
            <a:spAutoFit/>
          </a:bodyPr>
          <a:lstStyle/>
          <a:p>
            <a:r>
              <a:rPr lang="en-US" sz="1400" b="1" dirty="0"/>
              <a:t>1</a:t>
            </a:r>
            <a:endParaRPr lang="en-US" b="1" dirty="0"/>
          </a:p>
        </p:txBody>
      </p:sp>
      <p:sp>
        <p:nvSpPr>
          <p:cNvPr id="23" name="TextBox 22">
            <a:extLst>
              <a:ext uri="{FF2B5EF4-FFF2-40B4-BE49-F238E27FC236}">
                <a16:creationId xmlns:a16="http://schemas.microsoft.com/office/drawing/2014/main" id="{0DB35FC7-43C0-422D-9804-B29513528214}"/>
              </a:ext>
            </a:extLst>
          </p:cNvPr>
          <p:cNvSpPr txBox="1"/>
          <p:nvPr/>
        </p:nvSpPr>
        <p:spPr>
          <a:xfrm>
            <a:off x="-83486" y="3817490"/>
            <a:ext cx="276038" cy="307777"/>
          </a:xfrm>
          <a:prstGeom prst="rect">
            <a:avLst/>
          </a:prstGeom>
          <a:noFill/>
        </p:spPr>
        <p:txBody>
          <a:bodyPr wrap="none" rtlCol="0">
            <a:spAutoFit/>
          </a:bodyPr>
          <a:lstStyle/>
          <a:p>
            <a:r>
              <a:rPr lang="en-US" sz="1400" b="1" dirty="0"/>
              <a:t>2</a:t>
            </a:r>
            <a:endParaRPr lang="en-US" b="1" dirty="0"/>
          </a:p>
        </p:txBody>
      </p:sp>
      <p:sp>
        <p:nvSpPr>
          <p:cNvPr id="24" name="TextBox 23">
            <a:extLst>
              <a:ext uri="{FF2B5EF4-FFF2-40B4-BE49-F238E27FC236}">
                <a16:creationId xmlns:a16="http://schemas.microsoft.com/office/drawing/2014/main" id="{55639741-64BA-4E98-A3F8-98DDD785CCA1}"/>
              </a:ext>
            </a:extLst>
          </p:cNvPr>
          <p:cNvSpPr txBox="1"/>
          <p:nvPr/>
        </p:nvSpPr>
        <p:spPr>
          <a:xfrm>
            <a:off x="3879829" y="1539029"/>
            <a:ext cx="276038" cy="307777"/>
          </a:xfrm>
          <a:prstGeom prst="rect">
            <a:avLst/>
          </a:prstGeom>
          <a:noFill/>
        </p:spPr>
        <p:txBody>
          <a:bodyPr wrap="none" rtlCol="0">
            <a:spAutoFit/>
          </a:bodyPr>
          <a:lstStyle/>
          <a:p>
            <a:r>
              <a:rPr lang="en-US" sz="1400" b="1" dirty="0"/>
              <a:t>3</a:t>
            </a:r>
            <a:endParaRPr lang="en-US" b="1" dirty="0"/>
          </a:p>
        </p:txBody>
      </p:sp>
      <p:sp>
        <p:nvSpPr>
          <p:cNvPr id="27" name="TextBox 26">
            <a:extLst>
              <a:ext uri="{FF2B5EF4-FFF2-40B4-BE49-F238E27FC236}">
                <a16:creationId xmlns:a16="http://schemas.microsoft.com/office/drawing/2014/main" id="{539AF24F-9445-4D67-BAF1-8E173D523E08}"/>
              </a:ext>
            </a:extLst>
          </p:cNvPr>
          <p:cNvSpPr txBox="1"/>
          <p:nvPr/>
        </p:nvSpPr>
        <p:spPr>
          <a:xfrm>
            <a:off x="3879829" y="3867376"/>
            <a:ext cx="276038" cy="307777"/>
          </a:xfrm>
          <a:prstGeom prst="rect">
            <a:avLst/>
          </a:prstGeom>
          <a:noFill/>
        </p:spPr>
        <p:txBody>
          <a:bodyPr wrap="none" rtlCol="0">
            <a:spAutoFit/>
          </a:bodyPr>
          <a:lstStyle/>
          <a:p>
            <a:r>
              <a:rPr lang="en-US" sz="1400" b="1" dirty="0"/>
              <a:t>4</a:t>
            </a:r>
            <a:endParaRPr lang="en-US" b="1" dirty="0"/>
          </a:p>
        </p:txBody>
      </p:sp>
      <p:sp>
        <p:nvSpPr>
          <p:cNvPr id="28" name="TextBox 27">
            <a:extLst>
              <a:ext uri="{FF2B5EF4-FFF2-40B4-BE49-F238E27FC236}">
                <a16:creationId xmlns:a16="http://schemas.microsoft.com/office/drawing/2014/main" id="{B7FD0600-3494-4881-B353-C37F50B17675}"/>
              </a:ext>
            </a:extLst>
          </p:cNvPr>
          <p:cNvSpPr txBox="1"/>
          <p:nvPr/>
        </p:nvSpPr>
        <p:spPr>
          <a:xfrm>
            <a:off x="8139846" y="1539029"/>
            <a:ext cx="276038" cy="307777"/>
          </a:xfrm>
          <a:prstGeom prst="rect">
            <a:avLst/>
          </a:prstGeom>
          <a:noFill/>
        </p:spPr>
        <p:txBody>
          <a:bodyPr wrap="none" rtlCol="0">
            <a:spAutoFit/>
          </a:bodyPr>
          <a:lstStyle/>
          <a:p>
            <a:r>
              <a:rPr lang="en-US" sz="1400" b="1" dirty="0"/>
              <a:t>5</a:t>
            </a:r>
            <a:endParaRPr lang="en-US" b="1" dirty="0"/>
          </a:p>
        </p:txBody>
      </p:sp>
      <p:sp>
        <p:nvSpPr>
          <p:cNvPr id="30" name="TextBox 29">
            <a:extLst>
              <a:ext uri="{FF2B5EF4-FFF2-40B4-BE49-F238E27FC236}">
                <a16:creationId xmlns:a16="http://schemas.microsoft.com/office/drawing/2014/main" id="{401BF39E-C942-4D7A-900D-FA4D54E3A058}"/>
              </a:ext>
            </a:extLst>
          </p:cNvPr>
          <p:cNvSpPr txBox="1"/>
          <p:nvPr/>
        </p:nvSpPr>
        <p:spPr>
          <a:xfrm>
            <a:off x="8141403" y="4001388"/>
            <a:ext cx="276038" cy="307777"/>
          </a:xfrm>
          <a:prstGeom prst="rect">
            <a:avLst/>
          </a:prstGeom>
          <a:noFill/>
        </p:spPr>
        <p:txBody>
          <a:bodyPr wrap="none" rtlCol="0">
            <a:spAutoFit/>
          </a:bodyPr>
          <a:lstStyle/>
          <a:p>
            <a:r>
              <a:rPr lang="en-US" sz="1400" b="1" dirty="0"/>
              <a:t>6</a:t>
            </a:r>
            <a:endParaRPr lang="en-US" b="1" dirty="0"/>
          </a:p>
        </p:txBody>
      </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D52DE971-C496-46BE-8AED-93882905C3E6}"/>
                  </a:ext>
                </a:extLst>
              </p:cNvPr>
              <p:cNvGraphicFramePr>
                <a:graphicFrameLocks noChangeAspect="1"/>
              </p:cNvGraphicFramePr>
              <p:nvPr>
                <p:extLst>
                  <p:ext uri="{D42A27DB-BD31-4B8C-83A1-F6EECF244321}">
                    <p14:modId xmlns:p14="http://schemas.microsoft.com/office/powerpoint/2010/main" val="2210243366"/>
                  </p:ext>
                </p:extLst>
              </p:nvPr>
            </p:nvGraphicFramePr>
            <p:xfrm>
              <a:off x="4099770" y="3910135"/>
              <a:ext cx="3657600" cy="2057400"/>
            </p:xfrm>
            <a:graphic>
              <a:graphicData uri="http://schemas.microsoft.com/office/powerpoint/2016/sectionzoom">
                <psez:sectionZm>
                  <psez:sectionZmObj sectionId="{45E550C1-6B25-4D1B-B9CB-2DBBF5F0B39A}">
                    <psez:zmPr id="{B42A34CB-1A9D-4984-8430-9A7039C1571E}" transitionDur="1000">
                      <p166:blipFill xmlns:p166="http://schemas.microsoft.com/office/powerpoint/2016/6/main">
                        <a:blip r:embed="rId26"/>
                        <a:stretch>
                          <a:fillRect/>
                        </a:stretch>
                      </p166:blipFill>
                      <p166:spPr xmlns:p166="http://schemas.microsoft.com/office/powerpoint/2016/6/main">
                        <a:xfrm>
                          <a:off x="0" y="0"/>
                          <a:ext cx="3657600" cy="2057400"/>
                        </a:xfrm>
                        <a:prstGeom prst="rect">
                          <a:avLst/>
                        </a:prstGeom>
                        <a:ln w="3175">
                          <a:solidFill>
                            <a:prstClr val="ltGray"/>
                          </a:solidFill>
                        </a:ln>
                        <a:effectLst>
                          <a:outerShdw blurRad="63500" sx="102000" sy="102000" algn="ctr" rotWithShape="0">
                            <a:prstClr val="black">
                              <a:alpha val="40000"/>
                            </a:prstClr>
                          </a:outerShdw>
                        </a:effectLst>
                      </p166:spPr>
                    </psez:zmPr>
                  </psez:sectionZmObj>
                </psez:sectionZm>
              </a:graphicData>
            </a:graphic>
          </p:graphicFrame>
        </mc:Choice>
        <mc:Fallback xmlns="">
          <p:pic>
            <p:nvPicPr>
              <p:cNvPr id="8" name="Section Zoom 7">
                <a:hlinkClick r:id="rId27" action="ppaction://hlinksldjump"/>
                <a:extLst>
                  <a:ext uri="{FF2B5EF4-FFF2-40B4-BE49-F238E27FC236}">
                    <a16:creationId xmlns:a16="http://schemas.microsoft.com/office/drawing/2014/main" id="{D52DE971-C496-46BE-8AED-93882905C3E6}"/>
                  </a:ext>
                </a:extLst>
              </p:cNvPr>
              <p:cNvPicPr>
                <a:picLocks noGrp="1" noRot="1" noChangeAspect="1" noMove="1" noResize="1" noEditPoints="1" noAdjustHandles="1" noChangeArrowheads="1" noChangeShapeType="1"/>
              </p:cNvPicPr>
              <p:nvPr/>
            </p:nvPicPr>
            <p:blipFill>
              <a:blip r:embed="rId28"/>
              <a:stretch>
                <a:fillRect/>
              </a:stretch>
            </p:blipFill>
            <p:spPr>
              <a:xfrm>
                <a:off x="4099770" y="3910135"/>
                <a:ext cx="3657600" cy="2057400"/>
              </a:xfrm>
              <a:prstGeom prst="rect">
                <a:avLst/>
              </a:prstGeom>
              <a:ln w="3175">
                <a:solidFill>
                  <a:prstClr val="ltGray"/>
                </a:solidFill>
              </a:ln>
              <a:effectLst>
                <a:outerShdw blurRad="63500" sx="102000" sy="102000" algn="ctr"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59AB17A4-3B92-49B7-927A-FF9E49ADA1F5}"/>
                  </a:ext>
                </a:extLst>
              </p:cNvPr>
              <p:cNvGraphicFramePr>
                <a:graphicFrameLocks noChangeAspect="1"/>
              </p:cNvGraphicFramePr>
              <p:nvPr>
                <p:extLst>
                  <p:ext uri="{D42A27DB-BD31-4B8C-83A1-F6EECF244321}">
                    <p14:modId xmlns:p14="http://schemas.microsoft.com/office/powerpoint/2010/main" val="3056989863"/>
                  </p:ext>
                </p:extLst>
              </p:nvPr>
            </p:nvGraphicFramePr>
            <p:xfrm>
              <a:off x="8377551" y="1620383"/>
              <a:ext cx="3759205" cy="2114553"/>
            </p:xfrm>
            <a:graphic>
              <a:graphicData uri="http://schemas.microsoft.com/office/powerpoint/2016/sectionzoom">
                <psez:sectionZm>
                  <psez:sectionZmObj sectionId="{46261EC8-A865-46DA-851F-6350495157A4}">
                    <psez:zmPr id="{6A334476-F4A6-433A-A176-4A5BE79E4DDE}" transitionDur="1000">
                      <p166:blipFill xmlns:p166="http://schemas.microsoft.com/office/powerpoint/2016/6/main">
                        <a:blip r:embed="rId29"/>
                        <a:stretch>
                          <a:fillRect/>
                        </a:stretch>
                      </p166:blipFill>
                      <p166:spPr xmlns:p166="http://schemas.microsoft.com/office/powerpoint/2016/6/main">
                        <a:xfrm>
                          <a:off x="0" y="0"/>
                          <a:ext cx="3759205" cy="2114553"/>
                        </a:xfrm>
                        <a:prstGeom prst="rect">
                          <a:avLst/>
                        </a:prstGeom>
                        <a:ln w="3175">
                          <a:solidFill>
                            <a:prstClr val="ltGray"/>
                          </a:solidFill>
                        </a:ln>
                      </p166:spPr>
                    </psez:zmPr>
                  </psez:sectionZmObj>
                </psez:sectionZm>
              </a:graphicData>
            </a:graphic>
          </p:graphicFrame>
        </mc:Choice>
        <mc:Fallback xmlns="">
          <p:pic>
            <p:nvPicPr>
              <p:cNvPr id="11" name="Section Zoom 10">
                <a:hlinkClick r:id="rId30" action="ppaction://hlinksldjump"/>
                <a:extLst>
                  <a:ext uri="{FF2B5EF4-FFF2-40B4-BE49-F238E27FC236}">
                    <a16:creationId xmlns:a16="http://schemas.microsoft.com/office/drawing/2014/main" id="{59AB17A4-3B92-49B7-927A-FF9E49ADA1F5}"/>
                  </a:ext>
                </a:extLst>
              </p:cNvPr>
              <p:cNvPicPr>
                <a:picLocks noGrp="1" noRot="1" noChangeAspect="1" noMove="1" noResize="1" noEditPoints="1" noAdjustHandles="1" noChangeArrowheads="1" noChangeShapeType="1"/>
              </p:cNvPicPr>
              <p:nvPr/>
            </p:nvPicPr>
            <p:blipFill>
              <a:blip r:embed="rId31"/>
              <a:stretch>
                <a:fillRect/>
              </a:stretch>
            </p:blipFill>
            <p:spPr>
              <a:xfrm>
                <a:off x="8377551" y="1620383"/>
                <a:ext cx="3759205" cy="2114553"/>
              </a:xfrm>
              <a:prstGeom prst="rect">
                <a:avLst/>
              </a:prstGeom>
              <a:ln w="3175">
                <a:solidFill>
                  <a:prstClr val="ltGray"/>
                </a:solidFill>
              </a:ln>
            </p:spPr>
          </p:pic>
        </mc:Fallback>
      </mc:AlternateContent>
    </p:spTree>
    <p:extLst>
      <p:ext uri="{BB962C8B-B14F-4D97-AF65-F5344CB8AC3E}">
        <p14:creationId xmlns:p14="http://schemas.microsoft.com/office/powerpoint/2010/main" val="899794144"/>
      </p:ext>
    </p:extLst>
  </p:cSld>
  <p:clrMapOvr>
    <a:masterClrMapping/>
  </p:clrMapOvr>
  <p:transition>
    <p:fade/>
  </p:transition>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202C72-BFD3-4D01-9927-9EF5735BA8FB}"/>
              </a:ext>
            </a:extLst>
          </p:cNvPr>
          <p:cNvSpPr txBox="1">
            <a:spLocks/>
          </p:cNvSpPr>
          <p:nvPr/>
        </p:nvSpPr>
        <p:spPr>
          <a:xfrm>
            <a:off x="0" y="-190121"/>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Localizing PCA</a:t>
            </a:r>
          </a:p>
        </p:txBody>
      </p:sp>
      <p:pic>
        <p:nvPicPr>
          <p:cNvPr id="3" name="Picture 2" descr="A picture containing text&#10;&#10;Description automatically generated">
            <a:extLst>
              <a:ext uri="{FF2B5EF4-FFF2-40B4-BE49-F238E27FC236}">
                <a16:creationId xmlns:a16="http://schemas.microsoft.com/office/drawing/2014/main" id="{73120578-7696-4147-83A7-959327457CF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3872" y="1727834"/>
            <a:ext cx="5164256" cy="5120640"/>
          </a:xfrm>
          <a:prstGeom prst="rect">
            <a:avLst/>
          </a:prstGeom>
        </p:spPr>
      </p:pic>
      <p:sp>
        <p:nvSpPr>
          <p:cNvPr id="8" name="Rectangle 7">
            <a:extLst>
              <a:ext uri="{FF2B5EF4-FFF2-40B4-BE49-F238E27FC236}">
                <a16:creationId xmlns:a16="http://schemas.microsoft.com/office/drawing/2014/main" id="{3B6E6224-35D0-4820-886B-F03266326E6C}"/>
              </a:ext>
            </a:extLst>
          </p:cNvPr>
          <p:cNvSpPr/>
          <p:nvPr/>
        </p:nvSpPr>
        <p:spPr>
          <a:xfrm>
            <a:off x="5381669" y="2841073"/>
            <a:ext cx="697117" cy="6971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95E966B-9E1F-461A-B4C5-54BFCEFE0451}"/>
              </a:ext>
            </a:extLst>
          </p:cNvPr>
          <p:cNvGrpSpPr/>
          <p:nvPr/>
        </p:nvGrpSpPr>
        <p:grpSpPr>
          <a:xfrm>
            <a:off x="254968" y="1695304"/>
            <a:ext cx="2897110" cy="2103021"/>
            <a:chOff x="408811" y="1621413"/>
            <a:chExt cx="2897110" cy="2103021"/>
          </a:xfrm>
        </p:grpSpPr>
        <p:pic>
          <p:nvPicPr>
            <p:cNvPr id="37" name="Picture 36" descr="A picture containing drawing&#10;&#10;Description automatically generated">
              <a:extLst>
                <a:ext uri="{FF2B5EF4-FFF2-40B4-BE49-F238E27FC236}">
                  <a16:creationId xmlns:a16="http://schemas.microsoft.com/office/drawing/2014/main" id="{40BE72FB-0068-4CCB-A10D-5A88773F7C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8811" y="1621413"/>
              <a:ext cx="2897110" cy="2103021"/>
            </a:xfrm>
            <a:prstGeom prst="rect">
              <a:avLst/>
            </a:prstGeom>
          </p:spPr>
        </p:pic>
        <p:sp>
          <p:nvSpPr>
            <p:cNvPr id="38" name="Rectangle 37">
              <a:extLst>
                <a:ext uri="{FF2B5EF4-FFF2-40B4-BE49-F238E27FC236}">
                  <a16:creationId xmlns:a16="http://schemas.microsoft.com/office/drawing/2014/main" id="{67312A7D-DF8C-4FD6-90A3-BF0A6C1FBA87}"/>
                </a:ext>
              </a:extLst>
            </p:cNvPr>
            <p:cNvSpPr/>
            <p:nvPr/>
          </p:nvSpPr>
          <p:spPr>
            <a:xfrm>
              <a:off x="488783" y="1712773"/>
              <a:ext cx="2310142" cy="1902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73CE54C6-D025-4590-B218-1686861994A8}"/>
              </a:ext>
            </a:extLst>
          </p:cNvPr>
          <p:cNvGrpSpPr/>
          <p:nvPr/>
        </p:nvGrpSpPr>
        <p:grpSpPr>
          <a:xfrm>
            <a:off x="336799" y="4628194"/>
            <a:ext cx="2511953" cy="2042887"/>
            <a:chOff x="644484" y="4692849"/>
            <a:chExt cx="2511953" cy="2042887"/>
          </a:xfrm>
        </p:grpSpPr>
        <p:pic>
          <p:nvPicPr>
            <p:cNvPr id="39" name="Picture 38" descr="A picture containing old&#10;&#10;Description automatically generated">
              <a:extLst>
                <a:ext uri="{FF2B5EF4-FFF2-40B4-BE49-F238E27FC236}">
                  <a16:creationId xmlns:a16="http://schemas.microsoft.com/office/drawing/2014/main" id="{C378E447-7075-4BF2-8D75-E32950703BC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4484" y="4701603"/>
              <a:ext cx="2509453" cy="1991985"/>
            </a:xfrm>
            <a:prstGeom prst="rect">
              <a:avLst/>
            </a:prstGeom>
          </p:spPr>
        </p:pic>
        <p:sp>
          <p:nvSpPr>
            <p:cNvPr id="40" name="Rectangle 39">
              <a:extLst>
                <a:ext uri="{FF2B5EF4-FFF2-40B4-BE49-F238E27FC236}">
                  <a16:creationId xmlns:a16="http://schemas.microsoft.com/office/drawing/2014/main" id="{55CB0789-BA3E-4DE3-810A-5784962E7643}"/>
                </a:ext>
              </a:extLst>
            </p:cNvPr>
            <p:cNvSpPr/>
            <p:nvPr/>
          </p:nvSpPr>
          <p:spPr>
            <a:xfrm>
              <a:off x="644484" y="4692849"/>
              <a:ext cx="2511953" cy="20428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46C98ED9-0576-4262-A6FD-A8DEEE1E573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343247" y="2226575"/>
            <a:ext cx="1673906" cy="1286745"/>
          </a:xfrm>
          <a:prstGeom prst="rect">
            <a:avLst/>
          </a:prstGeom>
        </p:spPr>
      </p:pic>
      <p:pic>
        <p:nvPicPr>
          <p:cNvPr id="43" name="Picture 42">
            <a:extLst>
              <a:ext uri="{FF2B5EF4-FFF2-40B4-BE49-F238E27FC236}">
                <a16:creationId xmlns:a16="http://schemas.microsoft.com/office/drawing/2014/main" id="{83F6FFD6-1BEA-4C33-96F6-D719E86E151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861219" y="3429000"/>
            <a:ext cx="3330781" cy="937757"/>
          </a:xfrm>
          <a:prstGeom prst="rect">
            <a:avLst/>
          </a:prstGeom>
        </p:spPr>
      </p:pic>
      <p:pic>
        <p:nvPicPr>
          <p:cNvPr id="44" name="Picture 43">
            <a:extLst>
              <a:ext uri="{FF2B5EF4-FFF2-40B4-BE49-F238E27FC236}">
                <a16:creationId xmlns:a16="http://schemas.microsoft.com/office/drawing/2014/main" id="{C4A2CBCA-0AFC-422D-A359-17B4A76FEE0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027846" y="3086774"/>
            <a:ext cx="498763" cy="480291"/>
          </a:xfrm>
          <a:prstGeom prst="rect">
            <a:avLst/>
          </a:prstGeom>
        </p:spPr>
      </p:pic>
    </p:spTree>
    <p:extLst>
      <p:ext uri="{BB962C8B-B14F-4D97-AF65-F5344CB8AC3E}">
        <p14:creationId xmlns:p14="http://schemas.microsoft.com/office/powerpoint/2010/main" val="2254591069"/>
      </p:ext>
    </p:extLst>
  </p:cSld>
  <p:clrMapOvr>
    <a:masterClrMapping/>
  </p:clrMapOvr>
  <p:transition advTm="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6086CE-7F29-4BC2-BA15-A87BF68B05B2}"/>
              </a:ext>
            </a:extLst>
          </p:cNvPr>
          <p:cNvSpPr>
            <a:spLocks noGrp="1"/>
          </p:cNvSpPr>
          <p:nvPr>
            <p:ph idx="1"/>
          </p:nvPr>
        </p:nvSpPr>
        <p:spPr>
          <a:xfrm>
            <a:off x="838200" y="1622425"/>
            <a:ext cx="10515600" cy="4351338"/>
          </a:xfrm>
        </p:spPr>
        <p:txBody>
          <a:bodyPr>
            <a:normAutofit/>
          </a:bodyPr>
          <a:lstStyle/>
          <a:p>
            <a:r>
              <a:rPr lang="en-US" dirty="0"/>
              <a:t>Principal Component Analysis (PCA) is a global dimension-reduction method that can be beneficial for underdrawing enhancement.</a:t>
            </a:r>
          </a:p>
          <a:p>
            <a:r>
              <a:rPr lang="en-US" dirty="0"/>
              <a:t>The hyperspectral cube is projected onto the first Principal Components (PCs) below.</a:t>
            </a:r>
          </a:p>
        </p:txBody>
      </p:sp>
      <p:sp>
        <p:nvSpPr>
          <p:cNvPr id="4" name="Title 1">
            <a:extLst>
              <a:ext uri="{FF2B5EF4-FFF2-40B4-BE49-F238E27FC236}">
                <a16:creationId xmlns:a16="http://schemas.microsoft.com/office/drawing/2014/main" id="{8A07DD61-8BD3-40FD-88F1-D8BE1B013F03}"/>
              </a:ext>
            </a:extLst>
          </p:cNvPr>
          <p:cNvSpPr txBox="1">
            <a:spLocks/>
          </p:cNvSpPr>
          <p:nvPr/>
        </p:nvSpPr>
        <p:spPr>
          <a:xfrm>
            <a:off x="0" y="-190121"/>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Localizing PCA</a:t>
            </a:r>
          </a:p>
        </p:txBody>
      </p:sp>
      <p:pic>
        <p:nvPicPr>
          <p:cNvPr id="6" name="Picture 5" descr="A picture containing old&#10;&#10;Description automatically generated">
            <a:extLst>
              <a:ext uri="{FF2B5EF4-FFF2-40B4-BE49-F238E27FC236}">
                <a16:creationId xmlns:a16="http://schemas.microsoft.com/office/drawing/2014/main" id="{5B0DF083-5E7A-46E2-BEC7-EBB9CD41DD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424324"/>
            <a:ext cx="3474720" cy="3474720"/>
          </a:xfrm>
          <a:prstGeom prst="rect">
            <a:avLst/>
          </a:prstGeom>
        </p:spPr>
      </p:pic>
      <p:pic>
        <p:nvPicPr>
          <p:cNvPr id="8" name="Picture 7" descr="Background pattern&#10;&#10;Description automatically generated with medium confidence">
            <a:extLst>
              <a:ext uri="{FF2B5EF4-FFF2-40B4-BE49-F238E27FC236}">
                <a16:creationId xmlns:a16="http://schemas.microsoft.com/office/drawing/2014/main" id="{59550371-DEAF-4E94-9AF6-AC4FFCB746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8640" y="3383280"/>
            <a:ext cx="3474720" cy="3474720"/>
          </a:xfrm>
          <a:prstGeom prst="rect">
            <a:avLst/>
          </a:prstGeom>
        </p:spPr>
      </p:pic>
      <p:pic>
        <p:nvPicPr>
          <p:cNvPr id="12" name="Picture 11" descr="A picture containing old, posing&#10;&#10;Description automatically generated">
            <a:extLst>
              <a:ext uri="{FF2B5EF4-FFF2-40B4-BE49-F238E27FC236}">
                <a16:creationId xmlns:a16="http://schemas.microsoft.com/office/drawing/2014/main" id="{73FDACD9-F2BA-4509-82CD-B2F324CA31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17280" y="3424324"/>
            <a:ext cx="3474720" cy="3474720"/>
          </a:xfrm>
          <a:prstGeom prst="rect">
            <a:avLst/>
          </a:prstGeom>
        </p:spPr>
      </p:pic>
      <p:sp>
        <p:nvSpPr>
          <p:cNvPr id="13" name="TextBox 12">
            <a:extLst>
              <a:ext uri="{FF2B5EF4-FFF2-40B4-BE49-F238E27FC236}">
                <a16:creationId xmlns:a16="http://schemas.microsoft.com/office/drawing/2014/main" id="{F78DC593-7DF1-45DA-8DB6-37DC66895043}"/>
              </a:ext>
            </a:extLst>
          </p:cNvPr>
          <p:cNvSpPr txBox="1"/>
          <p:nvPr/>
        </p:nvSpPr>
        <p:spPr>
          <a:xfrm>
            <a:off x="0" y="3424324"/>
            <a:ext cx="340158" cy="461665"/>
          </a:xfrm>
          <a:prstGeom prst="rect">
            <a:avLst/>
          </a:prstGeom>
          <a:noFill/>
        </p:spPr>
        <p:txBody>
          <a:bodyPr wrap="none" rtlCol="0">
            <a:spAutoFit/>
          </a:bodyPr>
          <a:lstStyle/>
          <a:p>
            <a:r>
              <a:rPr lang="en-US" sz="2400" b="1" dirty="0"/>
              <a:t>1</a:t>
            </a:r>
            <a:endParaRPr lang="en-US" b="1" dirty="0"/>
          </a:p>
        </p:txBody>
      </p:sp>
      <p:sp>
        <p:nvSpPr>
          <p:cNvPr id="14" name="TextBox 13">
            <a:extLst>
              <a:ext uri="{FF2B5EF4-FFF2-40B4-BE49-F238E27FC236}">
                <a16:creationId xmlns:a16="http://schemas.microsoft.com/office/drawing/2014/main" id="{B7EBA708-347E-4C36-B7B8-CA278C95BE70}"/>
              </a:ext>
            </a:extLst>
          </p:cNvPr>
          <p:cNvSpPr txBox="1"/>
          <p:nvPr/>
        </p:nvSpPr>
        <p:spPr>
          <a:xfrm>
            <a:off x="4358640" y="3383280"/>
            <a:ext cx="340158" cy="461665"/>
          </a:xfrm>
          <a:prstGeom prst="rect">
            <a:avLst/>
          </a:prstGeom>
          <a:noFill/>
        </p:spPr>
        <p:txBody>
          <a:bodyPr wrap="none" rtlCol="0">
            <a:spAutoFit/>
          </a:bodyPr>
          <a:lstStyle/>
          <a:p>
            <a:r>
              <a:rPr lang="en-US" sz="2400" b="1" dirty="0"/>
              <a:t>2</a:t>
            </a:r>
            <a:endParaRPr lang="en-US" b="1" dirty="0"/>
          </a:p>
        </p:txBody>
      </p:sp>
      <p:sp>
        <p:nvSpPr>
          <p:cNvPr id="15" name="TextBox 14">
            <a:extLst>
              <a:ext uri="{FF2B5EF4-FFF2-40B4-BE49-F238E27FC236}">
                <a16:creationId xmlns:a16="http://schemas.microsoft.com/office/drawing/2014/main" id="{0B6F4AD3-B13C-4A35-8070-8A71B6DF580F}"/>
              </a:ext>
            </a:extLst>
          </p:cNvPr>
          <p:cNvSpPr txBox="1"/>
          <p:nvPr/>
        </p:nvSpPr>
        <p:spPr>
          <a:xfrm>
            <a:off x="8717280" y="3424324"/>
            <a:ext cx="340158" cy="461665"/>
          </a:xfrm>
          <a:prstGeom prst="rect">
            <a:avLst/>
          </a:prstGeom>
          <a:noFill/>
        </p:spPr>
        <p:txBody>
          <a:bodyPr wrap="none" rtlCol="0">
            <a:spAutoFit/>
          </a:bodyPr>
          <a:lstStyle/>
          <a:p>
            <a:r>
              <a:rPr lang="en-US" sz="2400" b="1" dirty="0"/>
              <a:t>3</a:t>
            </a:r>
            <a:endParaRPr lang="en-US" b="1" dirty="0"/>
          </a:p>
        </p:txBody>
      </p:sp>
    </p:spTree>
    <p:extLst>
      <p:ext uri="{BB962C8B-B14F-4D97-AF65-F5344CB8AC3E}">
        <p14:creationId xmlns:p14="http://schemas.microsoft.com/office/powerpoint/2010/main" val="34966375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EE0C4-6FB2-4B85-B0C8-7711F231B738}"/>
              </a:ext>
            </a:extLst>
          </p:cNvPr>
          <p:cNvSpPr>
            <a:spLocks noGrp="1"/>
          </p:cNvSpPr>
          <p:nvPr>
            <p:ph idx="1"/>
          </p:nvPr>
        </p:nvSpPr>
        <p:spPr/>
        <p:txBody>
          <a:bodyPr/>
          <a:lstStyle/>
          <a:p>
            <a:r>
              <a:rPr lang="en-US" dirty="0"/>
              <a:t>We can spatially localize PCA, taking into account the heterogeneity of the painting and utilizing spatial information.</a:t>
            </a:r>
          </a:p>
        </p:txBody>
      </p:sp>
      <p:sp>
        <p:nvSpPr>
          <p:cNvPr id="4" name="Title 1">
            <a:extLst>
              <a:ext uri="{FF2B5EF4-FFF2-40B4-BE49-F238E27FC236}">
                <a16:creationId xmlns:a16="http://schemas.microsoft.com/office/drawing/2014/main" id="{70DE0222-135D-4A62-86DC-AF6553D5A41B}"/>
              </a:ext>
            </a:extLst>
          </p:cNvPr>
          <p:cNvSpPr txBox="1">
            <a:spLocks/>
          </p:cNvSpPr>
          <p:nvPr/>
        </p:nvSpPr>
        <p:spPr>
          <a:xfrm>
            <a:off x="0" y="-190121"/>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Localizing PCA</a:t>
            </a:r>
          </a:p>
        </p:txBody>
      </p:sp>
      <p:pic>
        <p:nvPicPr>
          <p:cNvPr id="6" name="Picture 5" descr="A picture containing old&#10;&#10;Description automatically generated">
            <a:extLst>
              <a:ext uri="{FF2B5EF4-FFF2-40B4-BE49-F238E27FC236}">
                <a16:creationId xmlns:a16="http://schemas.microsoft.com/office/drawing/2014/main" id="{21771524-A944-441E-8652-B160DB1536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56482" y="2745149"/>
            <a:ext cx="4137919" cy="41148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C3EE8104-5263-464C-96B4-50B8041227F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54083" y="2743200"/>
            <a:ext cx="4137917" cy="4114800"/>
          </a:xfrm>
          <a:prstGeom prst="rect">
            <a:avLst/>
          </a:prstGeom>
        </p:spPr>
      </p:pic>
      <p:sp>
        <p:nvSpPr>
          <p:cNvPr id="9" name="TextBox 8">
            <a:extLst>
              <a:ext uri="{FF2B5EF4-FFF2-40B4-BE49-F238E27FC236}">
                <a16:creationId xmlns:a16="http://schemas.microsoft.com/office/drawing/2014/main" id="{1770BBC3-EADE-49AB-B9CD-BA9FE6549A2C}"/>
              </a:ext>
            </a:extLst>
          </p:cNvPr>
          <p:cNvSpPr txBox="1"/>
          <p:nvPr/>
        </p:nvSpPr>
        <p:spPr>
          <a:xfrm>
            <a:off x="0" y="3429000"/>
            <a:ext cx="1892254" cy="1754326"/>
          </a:xfrm>
          <a:prstGeom prst="rect">
            <a:avLst/>
          </a:prstGeom>
          <a:noFill/>
        </p:spPr>
        <p:txBody>
          <a:bodyPr wrap="square" rtlCol="0">
            <a:spAutoFit/>
          </a:bodyPr>
          <a:lstStyle/>
          <a:p>
            <a:r>
              <a:rPr lang="en-US" dirty="0"/>
              <a:t>Global PCA result.</a:t>
            </a:r>
          </a:p>
          <a:p>
            <a:r>
              <a:rPr lang="en-US" dirty="0"/>
              <a:t>The hyperspectral cube is projected onto the first principal component.</a:t>
            </a:r>
          </a:p>
        </p:txBody>
      </p:sp>
      <p:sp>
        <p:nvSpPr>
          <p:cNvPr id="11" name="TextBox 10">
            <a:extLst>
              <a:ext uri="{FF2B5EF4-FFF2-40B4-BE49-F238E27FC236}">
                <a16:creationId xmlns:a16="http://schemas.microsoft.com/office/drawing/2014/main" id="{B8508E3F-2B46-4A73-9419-5C0A7283CD2D}"/>
              </a:ext>
            </a:extLst>
          </p:cNvPr>
          <p:cNvSpPr txBox="1"/>
          <p:nvPr/>
        </p:nvSpPr>
        <p:spPr>
          <a:xfrm>
            <a:off x="6197601" y="3144421"/>
            <a:ext cx="1856483" cy="3139321"/>
          </a:xfrm>
          <a:prstGeom prst="rect">
            <a:avLst/>
          </a:prstGeom>
          <a:noFill/>
        </p:spPr>
        <p:txBody>
          <a:bodyPr wrap="square">
            <a:spAutoFit/>
          </a:bodyPr>
          <a:lstStyle/>
          <a:p>
            <a:r>
              <a:rPr lang="en-US" dirty="0"/>
              <a:t>Local PCA result.</a:t>
            </a:r>
          </a:p>
          <a:p>
            <a:r>
              <a:rPr lang="en-US" dirty="0"/>
              <a:t>Each pixel of the hyperspectral cube is projected onto its first local principal component (which is computed using pixels within a </a:t>
            </a:r>
            <a:r>
              <a:rPr lang="en-US" dirty="0">
                <a:solidFill>
                  <a:srgbClr val="FF0000"/>
                </a:solidFill>
              </a:rPr>
              <a:t>100-pixel radius</a:t>
            </a:r>
            <a:r>
              <a:rPr lang="en-US" dirty="0"/>
              <a:t>). </a:t>
            </a:r>
          </a:p>
        </p:txBody>
      </p:sp>
      <p:sp>
        <p:nvSpPr>
          <p:cNvPr id="12" name="Rectangle 11">
            <a:extLst>
              <a:ext uri="{FF2B5EF4-FFF2-40B4-BE49-F238E27FC236}">
                <a16:creationId xmlns:a16="http://schemas.microsoft.com/office/drawing/2014/main" id="{F41BCA21-0917-4574-8DA2-7DB9A199AF77}"/>
              </a:ext>
            </a:extLst>
          </p:cNvPr>
          <p:cNvSpPr/>
          <p:nvPr/>
        </p:nvSpPr>
        <p:spPr>
          <a:xfrm>
            <a:off x="8054083" y="2743200"/>
            <a:ext cx="508000" cy="5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1893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349FFD-446D-4484-A38D-94CA3453E144}"/>
              </a:ext>
            </a:extLst>
          </p:cNvPr>
          <p:cNvSpPr txBox="1">
            <a:spLocks/>
          </p:cNvSpPr>
          <p:nvPr/>
        </p:nvSpPr>
        <p:spPr>
          <a:xfrm>
            <a:off x="0" y="-190121"/>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Localizing PCA</a:t>
            </a:r>
          </a:p>
        </p:txBody>
      </p:sp>
      <p:pic>
        <p:nvPicPr>
          <p:cNvPr id="5" name="Picture 4" descr="A picture containing old&#10;&#10;Description automatically generated">
            <a:extLst>
              <a:ext uri="{FF2B5EF4-FFF2-40B4-BE49-F238E27FC236}">
                <a16:creationId xmlns:a16="http://schemas.microsoft.com/office/drawing/2014/main" id="{521D226A-A3A0-462D-9267-5A361A1C20D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60434" y="4592067"/>
            <a:ext cx="1962599" cy="1557896"/>
          </a:xfrm>
          <a:prstGeom prst="rect">
            <a:avLst/>
          </a:prstGeom>
        </p:spPr>
      </p:pic>
      <p:pic>
        <p:nvPicPr>
          <p:cNvPr id="6" name="Picture 5" descr="A picture containing text, posing, different, colorful&#10;&#10;Description automatically generated">
            <a:extLst>
              <a:ext uri="{FF2B5EF4-FFF2-40B4-BE49-F238E27FC236}">
                <a16:creationId xmlns:a16="http://schemas.microsoft.com/office/drawing/2014/main" id="{E016F7C9-0F4F-4013-A848-6296EC535FA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7925" y="2094217"/>
            <a:ext cx="4544075" cy="4153177"/>
          </a:xfrm>
          <a:prstGeom prst="rect">
            <a:avLst/>
          </a:prstGeom>
        </p:spPr>
      </p:pic>
      <p:pic>
        <p:nvPicPr>
          <p:cNvPr id="7" name="Picture 6" descr="A picture containing old&#10;&#10;Description automatically generated">
            <a:extLst>
              <a:ext uri="{FF2B5EF4-FFF2-40B4-BE49-F238E27FC236}">
                <a16:creationId xmlns:a16="http://schemas.microsoft.com/office/drawing/2014/main" id="{6FD901A5-5C4F-41F7-96D0-1992275524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40584" y="2823645"/>
            <a:ext cx="3290521" cy="3290521"/>
          </a:xfrm>
          <a:prstGeom prst="rect">
            <a:avLst/>
          </a:prstGeom>
        </p:spPr>
      </p:pic>
      <p:sp>
        <p:nvSpPr>
          <p:cNvPr id="8" name="Rectangle 7">
            <a:extLst>
              <a:ext uri="{FF2B5EF4-FFF2-40B4-BE49-F238E27FC236}">
                <a16:creationId xmlns:a16="http://schemas.microsoft.com/office/drawing/2014/main" id="{4E86E4F6-309F-4892-8AED-70728027C244}"/>
              </a:ext>
            </a:extLst>
          </p:cNvPr>
          <p:cNvSpPr/>
          <p:nvPr/>
        </p:nvSpPr>
        <p:spPr>
          <a:xfrm>
            <a:off x="9084066" y="3785736"/>
            <a:ext cx="365760" cy="3657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drawing&#10;&#10;Description automatically generated">
            <a:extLst>
              <a:ext uri="{FF2B5EF4-FFF2-40B4-BE49-F238E27FC236}">
                <a16:creationId xmlns:a16="http://schemas.microsoft.com/office/drawing/2014/main" id="{D32ECA7E-5EB6-419F-A58A-E40BFD32EEB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20124" y="2281194"/>
            <a:ext cx="2472812" cy="1795022"/>
          </a:xfrm>
          <a:prstGeom prst="rect">
            <a:avLst/>
          </a:prstGeom>
        </p:spPr>
      </p:pic>
      <p:sp>
        <p:nvSpPr>
          <p:cNvPr id="10" name="Rectangle 9">
            <a:extLst>
              <a:ext uri="{FF2B5EF4-FFF2-40B4-BE49-F238E27FC236}">
                <a16:creationId xmlns:a16="http://schemas.microsoft.com/office/drawing/2014/main" id="{2D6D4F4B-1E35-448F-AD83-EE8DC56BD465}"/>
              </a:ext>
            </a:extLst>
          </p:cNvPr>
          <p:cNvSpPr/>
          <p:nvPr/>
        </p:nvSpPr>
        <p:spPr>
          <a:xfrm>
            <a:off x="4790533" y="2348245"/>
            <a:ext cx="1993193" cy="16209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EEE2050-8442-4806-AEFA-FAEF3ACA3FC5}"/>
              </a:ext>
            </a:extLst>
          </p:cNvPr>
          <p:cNvCxnSpPr>
            <a:cxnSpLocks/>
          </p:cNvCxnSpPr>
          <p:nvPr/>
        </p:nvCxnSpPr>
        <p:spPr>
          <a:xfrm flipH="1">
            <a:off x="6558867" y="4090103"/>
            <a:ext cx="1" cy="402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EAA8CA-79F7-4356-87F5-471AE3A9EB83}"/>
              </a:ext>
            </a:extLst>
          </p:cNvPr>
          <p:cNvSpPr/>
          <p:nvPr/>
        </p:nvSpPr>
        <p:spPr>
          <a:xfrm>
            <a:off x="4758479" y="4558608"/>
            <a:ext cx="1964554" cy="1597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C604D14-45C8-47BB-A20D-271E39498369}"/>
              </a:ext>
            </a:extLst>
          </p:cNvPr>
          <p:cNvCxnSpPr>
            <a:cxnSpLocks/>
          </p:cNvCxnSpPr>
          <p:nvPr/>
        </p:nvCxnSpPr>
        <p:spPr>
          <a:xfrm>
            <a:off x="5767057" y="3198969"/>
            <a:ext cx="3499889" cy="7696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9F13EF-E84A-4EB5-B8C0-C43A3DC654F8}"/>
              </a:ext>
            </a:extLst>
          </p:cNvPr>
          <p:cNvCxnSpPr>
            <a:cxnSpLocks/>
          </p:cNvCxnSpPr>
          <p:nvPr/>
        </p:nvCxnSpPr>
        <p:spPr>
          <a:xfrm flipV="1">
            <a:off x="5767057" y="4009746"/>
            <a:ext cx="3499889" cy="1404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E6F691-9A2A-4F2C-82CB-BC0209C50E22}"/>
              </a:ext>
            </a:extLst>
          </p:cNvPr>
          <p:cNvSpPr txBox="1"/>
          <p:nvPr/>
        </p:nvSpPr>
        <p:spPr>
          <a:xfrm>
            <a:off x="4813856" y="4090103"/>
            <a:ext cx="1851842" cy="369332"/>
          </a:xfrm>
          <a:prstGeom prst="rect">
            <a:avLst/>
          </a:prstGeom>
          <a:noFill/>
        </p:spPr>
        <p:txBody>
          <a:bodyPr wrap="square" rtlCol="0">
            <a:spAutoFit/>
          </a:bodyPr>
          <a:lstStyle/>
          <a:p>
            <a:r>
              <a:rPr lang="en-US" b="1" dirty="0"/>
              <a:t>Weighted pixels</a:t>
            </a:r>
          </a:p>
        </p:txBody>
      </p:sp>
      <p:sp>
        <p:nvSpPr>
          <p:cNvPr id="28" name="Content Placeholder 2">
            <a:extLst>
              <a:ext uri="{FF2B5EF4-FFF2-40B4-BE49-F238E27FC236}">
                <a16:creationId xmlns:a16="http://schemas.microsoft.com/office/drawing/2014/main" id="{E1987115-6E59-4FE9-8B10-7CE6DDBCDC7E}"/>
              </a:ext>
            </a:extLst>
          </p:cNvPr>
          <p:cNvSpPr>
            <a:spLocks noGrp="1"/>
          </p:cNvSpPr>
          <p:nvPr>
            <p:ph idx="1"/>
          </p:nvPr>
        </p:nvSpPr>
        <p:spPr>
          <a:xfrm>
            <a:off x="461727" y="1825625"/>
            <a:ext cx="4075518" cy="4667248"/>
          </a:xfrm>
        </p:spPr>
        <p:txBody>
          <a:bodyPr>
            <a:normAutofit/>
          </a:bodyPr>
          <a:lstStyle/>
          <a:p>
            <a:r>
              <a:rPr lang="en-US" dirty="0"/>
              <a:t>To compute the local PCA, we use a pixel-by-pixel (or window-by-window) approach.</a:t>
            </a:r>
          </a:p>
          <a:p>
            <a:r>
              <a:rPr lang="en-US" dirty="0"/>
              <a:t>For each pixel, we spatially weight the hyperspectral cube by distance to that pixel and run PCA on that weighted neighborhood.</a:t>
            </a:r>
          </a:p>
        </p:txBody>
      </p:sp>
    </p:spTree>
    <p:extLst>
      <p:ext uri="{BB962C8B-B14F-4D97-AF65-F5344CB8AC3E}">
        <p14:creationId xmlns:p14="http://schemas.microsoft.com/office/powerpoint/2010/main" val="29455485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8F603-9558-4C5B-B4F5-5A55AA3DBE95}"/>
              </a:ext>
            </a:extLst>
          </p:cNvPr>
          <p:cNvSpPr>
            <a:spLocks noGrp="1"/>
          </p:cNvSpPr>
          <p:nvPr>
            <p:ph idx="1"/>
          </p:nvPr>
        </p:nvSpPr>
        <p:spPr>
          <a:xfrm>
            <a:off x="838204" y="1825625"/>
            <a:ext cx="7029258" cy="4351338"/>
          </a:xfrm>
        </p:spPr>
        <p:txBody>
          <a:bodyPr>
            <a:normAutofit fontScale="92500"/>
          </a:bodyPr>
          <a:lstStyle/>
          <a:p>
            <a:r>
              <a:rPr lang="en-US" dirty="0"/>
              <a:t>Local PCA is motivated by spatial heterogeneity in paintings, especially arising from differences in overlying pigments.</a:t>
            </a:r>
          </a:p>
          <a:p>
            <a:r>
              <a:rPr lang="en-US" dirty="0"/>
              <a:t>Moreover, local PCA aims to automatically include the best underdrawing visualization in a single image and provide consistency across regions of a painting.</a:t>
            </a:r>
          </a:p>
          <a:p>
            <a:r>
              <a:rPr lang="en-US" dirty="0"/>
              <a:t>We see that using local spatial information can be beneficial for the PCA method, increasing underdrawing line legibility under paint passages containing pigments with different compositions.</a:t>
            </a:r>
          </a:p>
        </p:txBody>
      </p:sp>
      <p:sp>
        <p:nvSpPr>
          <p:cNvPr id="4" name="Title 1">
            <a:extLst>
              <a:ext uri="{FF2B5EF4-FFF2-40B4-BE49-F238E27FC236}">
                <a16:creationId xmlns:a16="http://schemas.microsoft.com/office/drawing/2014/main" id="{F613CF7A-C2BD-457E-989F-24ADE20883A8}"/>
              </a:ext>
            </a:extLst>
          </p:cNvPr>
          <p:cNvSpPr txBox="1">
            <a:spLocks/>
          </p:cNvSpPr>
          <p:nvPr/>
        </p:nvSpPr>
        <p:spPr>
          <a:xfrm>
            <a:off x="0" y="-190121"/>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Localizing PCA</a:t>
            </a:r>
          </a:p>
        </p:txBody>
      </p:sp>
      <p:pic>
        <p:nvPicPr>
          <p:cNvPr id="6" name="Picture 5" descr="A picture containing text&#10;&#10;Description automatically generated">
            <a:extLst>
              <a:ext uri="{FF2B5EF4-FFF2-40B4-BE49-F238E27FC236}">
                <a16:creationId xmlns:a16="http://schemas.microsoft.com/office/drawing/2014/main" id="{4844D916-F000-47B3-B4CF-8318366A35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76927" y="1975210"/>
            <a:ext cx="4324538" cy="4300380"/>
          </a:xfrm>
          <a:prstGeom prst="rect">
            <a:avLst/>
          </a:prstGeom>
        </p:spPr>
      </p:pic>
    </p:spTree>
    <p:extLst>
      <p:ext uri="{BB962C8B-B14F-4D97-AF65-F5344CB8AC3E}">
        <p14:creationId xmlns:p14="http://schemas.microsoft.com/office/powerpoint/2010/main" val="25362395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old, sculpture&#10;&#10;Description automatically generated">
            <a:extLst>
              <a:ext uri="{FF2B5EF4-FFF2-40B4-BE49-F238E27FC236}">
                <a16:creationId xmlns:a16="http://schemas.microsoft.com/office/drawing/2014/main" id="{96DCD047-5332-45D2-9550-38E22AF8BFB9}"/>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535680" y="1737358"/>
            <a:ext cx="5120640" cy="5120640"/>
          </a:xfrm>
        </p:spPr>
      </p:pic>
      <p:sp>
        <p:nvSpPr>
          <p:cNvPr id="8" name="Title 1">
            <a:extLst>
              <a:ext uri="{FF2B5EF4-FFF2-40B4-BE49-F238E27FC236}">
                <a16:creationId xmlns:a16="http://schemas.microsoft.com/office/drawing/2014/main" id="{AAB37DA6-8861-4DC9-9256-17733DEE306A}"/>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MNF and Local MNF</a:t>
            </a:r>
          </a:p>
        </p:txBody>
      </p:sp>
      <p:sp>
        <p:nvSpPr>
          <p:cNvPr id="3" name="TextBox 2">
            <a:extLst>
              <a:ext uri="{FF2B5EF4-FFF2-40B4-BE49-F238E27FC236}">
                <a16:creationId xmlns:a16="http://schemas.microsoft.com/office/drawing/2014/main" id="{6E3F006C-DE39-4F05-9C02-2F357C24FB3C}"/>
              </a:ext>
            </a:extLst>
          </p:cNvPr>
          <p:cNvSpPr txBox="1"/>
          <p:nvPr/>
        </p:nvSpPr>
        <p:spPr>
          <a:xfrm>
            <a:off x="404260" y="2656572"/>
            <a:ext cx="2916455" cy="2123658"/>
          </a:xfrm>
          <a:prstGeom prst="rect">
            <a:avLst/>
          </a:prstGeom>
          <a:noFill/>
        </p:spPr>
        <p:txBody>
          <a:bodyPr wrap="square" rtlCol="0">
            <a:spAutoFit/>
          </a:bodyPr>
          <a:lstStyle/>
          <a:p>
            <a:r>
              <a:rPr lang="en-US" sz="4400" b="1" dirty="0"/>
              <a:t>Maximum Noise Fraction</a:t>
            </a:r>
            <a:endParaRPr lang="en-US" sz="2800" b="1" dirty="0"/>
          </a:p>
        </p:txBody>
      </p:sp>
      <p:sp>
        <p:nvSpPr>
          <p:cNvPr id="4" name="Rectangle 3">
            <a:extLst>
              <a:ext uri="{FF2B5EF4-FFF2-40B4-BE49-F238E27FC236}">
                <a16:creationId xmlns:a16="http://schemas.microsoft.com/office/drawing/2014/main" id="{1C3C7CED-8EEC-4C2D-9346-373485BE45B2}"/>
              </a:ext>
            </a:extLst>
          </p:cNvPr>
          <p:cNvSpPr/>
          <p:nvPr/>
        </p:nvSpPr>
        <p:spPr>
          <a:xfrm>
            <a:off x="269507" y="2512194"/>
            <a:ext cx="2829828" cy="26854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306026"/>
      </p:ext>
    </p:extLst>
  </p:cSld>
  <p:clrMapOvr>
    <a:masterClrMapping/>
  </p:clrMapOvr>
  <p:transition advTm="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EAE9F6E-C46A-43E2-BD4C-816C60F4A8D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00160" y="3566158"/>
            <a:ext cx="3291840" cy="3291840"/>
          </a:xfrm>
          <a:prstGeom prst="rect">
            <a:avLst/>
          </a:prstGeom>
        </p:spPr>
      </p:pic>
      <p:pic>
        <p:nvPicPr>
          <p:cNvPr id="12" name="Picture 11" descr="A picture containing linedrawing&#10;&#10;Description automatically generated">
            <a:extLst>
              <a:ext uri="{FF2B5EF4-FFF2-40B4-BE49-F238E27FC236}">
                <a16:creationId xmlns:a16="http://schemas.microsoft.com/office/drawing/2014/main" id="{2229DC4B-50E6-4866-BAB6-75F2AA707E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0080" y="3566160"/>
            <a:ext cx="3291840" cy="3291840"/>
          </a:xfrm>
          <a:prstGeom prst="rect">
            <a:avLst/>
          </a:prstGeom>
        </p:spPr>
      </p:pic>
      <p:sp>
        <p:nvSpPr>
          <p:cNvPr id="4" name="Content Placeholder 2">
            <a:extLst>
              <a:ext uri="{FF2B5EF4-FFF2-40B4-BE49-F238E27FC236}">
                <a16:creationId xmlns:a16="http://schemas.microsoft.com/office/drawing/2014/main" id="{4CE266A2-41DA-4CFC-89FD-F81F3ECEE36D}"/>
              </a:ext>
            </a:extLst>
          </p:cNvPr>
          <p:cNvSpPr>
            <a:spLocks noGrp="1"/>
          </p:cNvSpPr>
          <p:nvPr>
            <p:ph idx="1"/>
          </p:nvPr>
        </p:nvSpPr>
        <p:spPr>
          <a:xfrm>
            <a:off x="838200" y="1825625"/>
            <a:ext cx="10515600" cy="4351338"/>
          </a:xfrm>
        </p:spPr>
        <p:txBody>
          <a:bodyPr>
            <a:normAutofit/>
          </a:bodyPr>
          <a:lstStyle/>
          <a:p>
            <a:r>
              <a:rPr lang="en-US" dirty="0"/>
              <a:t>The Maximum Noise Fraction (MNF), like PCA, is a global dimension-reduction method that we can use for underdrawings visualization.</a:t>
            </a:r>
          </a:p>
          <a:p>
            <a:r>
              <a:rPr lang="en-US" dirty="0"/>
              <a:t>The reflectance hyperspectral cube is projected onto the first MNF components below.</a:t>
            </a:r>
          </a:p>
        </p:txBody>
      </p:sp>
      <p:pic>
        <p:nvPicPr>
          <p:cNvPr id="7" name="Picture 6">
            <a:extLst>
              <a:ext uri="{FF2B5EF4-FFF2-40B4-BE49-F238E27FC236}">
                <a16:creationId xmlns:a16="http://schemas.microsoft.com/office/drawing/2014/main" id="{F9DDC5B3-42BB-40C0-B602-B81632BB54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566158"/>
            <a:ext cx="3291840" cy="3291840"/>
          </a:xfrm>
          <a:prstGeom prst="rect">
            <a:avLst/>
          </a:prstGeom>
        </p:spPr>
      </p:pic>
      <p:sp>
        <p:nvSpPr>
          <p:cNvPr id="8" name="TextBox 7">
            <a:extLst>
              <a:ext uri="{FF2B5EF4-FFF2-40B4-BE49-F238E27FC236}">
                <a16:creationId xmlns:a16="http://schemas.microsoft.com/office/drawing/2014/main" id="{2D7923F2-4C58-44CD-9890-F0FAE2C8087B}"/>
              </a:ext>
            </a:extLst>
          </p:cNvPr>
          <p:cNvSpPr txBox="1"/>
          <p:nvPr/>
        </p:nvSpPr>
        <p:spPr>
          <a:xfrm>
            <a:off x="-35358" y="3507938"/>
            <a:ext cx="340158" cy="461665"/>
          </a:xfrm>
          <a:prstGeom prst="rect">
            <a:avLst/>
          </a:prstGeom>
          <a:noFill/>
        </p:spPr>
        <p:txBody>
          <a:bodyPr wrap="none" rtlCol="0">
            <a:spAutoFit/>
          </a:bodyPr>
          <a:lstStyle/>
          <a:p>
            <a:r>
              <a:rPr lang="en-US" sz="2400" b="1" dirty="0"/>
              <a:t>1</a:t>
            </a:r>
            <a:endParaRPr lang="en-US" b="1" dirty="0"/>
          </a:p>
        </p:txBody>
      </p:sp>
      <p:sp>
        <p:nvSpPr>
          <p:cNvPr id="9" name="TextBox 8">
            <a:extLst>
              <a:ext uri="{FF2B5EF4-FFF2-40B4-BE49-F238E27FC236}">
                <a16:creationId xmlns:a16="http://schemas.microsoft.com/office/drawing/2014/main" id="{1ED68F40-E266-4B35-BD3B-048FC19D6B81}"/>
              </a:ext>
            </a:extLst>
          </p:cNvPr>
          <p:cNvSpPr txBox="1"/>
          <p:nvPr/>
        </p:nvSpPr>
        <p:spPr>
          <a:xfrm>
            <a:off x="4450080" y="3539629"/>
            <a:ext cx="340158" cy="461665"/>
          </a:xfrm>
          <a:prstGeom prst="rect">
            <a:avLst/>
          </a:prstGeom>
          <a:noFill/>
        </p:spPr>
        <p:txBody>
          <a:bodyPr wrap="none" rtlCol="0">
            <a:spAutoFit/>
          </a:bodyPr>
          <a:lstStyle/>
          <a:p>
            <a:r>
              <a:rPr lang="en-US" sz="2400" b="1" dirty="0"/>
              <a:t>2</a:t>
            </a:r>
            <a:endParaRPr lang="en-US" b="1" dirty="0"/>
          </a:p>
        </p:txBody>
      </p:sp>
      <p:sp>
        <p:nvSpPr>
          <p:cNvPr id="10" name="TextBox 9">
            <a:extLst>
              <a:ext uri="{FF2B5EF4-FFF2-40B4-BE49-F238E27FC236}">
                <a16:creationId xmlns:a16="http://schemas.microsoft.com/office/drawing/2014/main" id="{58ECC9CE-9FB5-4BC0-83E0-A5A6F2E86AE0}"/>
              </a:ext>
            </a:extLst>
          </p:cNvPr>
          <p:cNvSpPr txBox="1"/>
          <p:nvPr/>
        </p:nvSpPr>
        <p:spPr>
          <a:xfrm>
            <a:off x="8900160" y="3539628"/>
            <a:ext cx="340158" cy="461665"/>
          </a:xfrm>
          <a:prstGeom prst="rect">
            <a:avLst/>
          </a:prstGeom>
          <a:noFill/>
        </p:spPr>
        <p:txBody>
          <a:bodyPr wrap="none" rtlCol="0">
            <a:spAutoFit/>
          </a:bodyPr>
          <a:lstStyle/>
          <a:p>
            <a:r>
              <a:rPr lang="en-US" sz="2400" b="1" dirty="0"/>
              <a:t>3</a:t>
            </a:r>
            <a:endParaRPr lang="en-US" b="1" dirty="0"/>
          </a:p>
        </p:txBody>
      </p:sp>
      <p:sp>
        <p:nvSpPr>
          <p:cNvPr id="15" name="Title 1">
            <a:extLst>
              <a:ext uri="{FF2B5EF4-FFF2-40B4-BE49-F238E27FC236}">
                <a16:creationId xmlns:a16="http://schemas.microsoft.com/office/drawing/2014/main" id="{553049D5-6646-43EE-A76C-126DFF010335}"/>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MNF and Local MNF</a:t>
            </a:r>
          </a:p>
        </p:txBody>
      </p:sp>
    </p:spTree>
    <p:extLst>
      <p:ext uri="{BB962C8B-B14F-4D97-AF65-F5344CB8AC3E}">
        <p14:creationId xmlns:p14="http://schemas.microsoft.com/office/powerpoint/2010/main" val="16670555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CA2D49-B488-4A91-8281-002C209C0FFF}"/>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MNF and Local MNF</a:t>
            </a:r>
          </a:p>
        </p:txBody>
      </p:sp>
      <p:pic>
        <p:nvPicPr>
          <p:cNvPr id="5" name="Content Placeholder 4" descr="A picture containing old, sculpture&#10;&#10;Description automatically generated">
            <a:extLst>
              <a:ext uri="{FF2B5EF4-FFF2-40B4-BE49-F238E27FC236}">
                <a16:creationId xmlns:a16="http://schemas.microsoft.com/office/drawing/2014/main" id="{41E0D71B-466E-4053-9802-C5B00403991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34200" y="1600200"/>
            <a:ext cx="5257800" cy="5257800"/>
          </a:xfrm>
          <a:prstGeom prst="rect">
            <a:avLst/>
          </a:prstGeom>
        </p:spPr>
      </p:pic>
      <p:sp>
        <p:nvSpPr>
          <p:cNvPr id="6" name="Content Placeholder 2">
            <a:extLst>
              <a:ext uri="{FF2B5EF4-FFF2-40B4-BE49-F238E27FC236}">
                <a16:creationId xmlns:a16="http://schemas.microsoft.com/office/drawing/2014/main" id="{C332C072-0C1D-4895-B29E-1BD9B4CEB018}"/>
              </a:ext>
            </a:extLst>
          </p:cNvPr>
          <p:cNvSpPr>
            <a:spLocks noGrp="1"/>
          </p:cNvSpPr>
          <p:nvPr>
            <p:ph idx="1"/>
          </p:nvPr>
        </p:nvSpPr>
        <p:spPr>
          <a:xfrm>
            <a:off x="443564" y="1941128"/>
            <a:ext cx="5257800" cy="4351338"/>
          </a:xfrm>
        </p:spPr>
        <p:txBody>
          <a:bodyPr>
            <a:normAutofit/>
          </a:bodyPr>
          <a:lstStyle/>
          <a:p>
            <a:r>
              <a:rPr lang="en-US" dirty="0"/>
              <a:t>The MNF transform aims to maximize the signal-to-noise ratio of projections (rather than variance as in PCA).</a:t>
            </a:r>
          </a:p>
          <a:p>
            <a:r>
              <a:rPr lang="en-US" dirty="0"/>
              <a:t>Often underdrawings are clearest in later projections onto later MNF components.</a:t>
            </a:r>
          </a:p>
          <a:p>
            <a:r>
              <a:rPr lang="en-US" dirty="0"/>
              <a:t>On the right is the projection onto the fourth MNF component.</a:t>
            </a:r>
          </a:p>
        </p:txBody>
      </p:sp>
    </p:spTree>
    <p:extLst>
      <p:ext uri="{BB962C8B-B14F-4D97-AF65-F5344CB8AC3E}">
        <p14:creationId xmlns:p14="http://schemas.microsoft.com/office/powerpoint/2010/main" val="1809175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AC5585-27A7-44D2-AD9D-689DBD9D1C75}"/>
              </a:ext>
            </a:extLst>
          </p:cNvPr>
          <p:cNvSpPr>
            <a:spLocks noGrp="1"/>
          </p:cNvSpPr>
          <p:nvPr>
            <p:ph idx="1"/>
          </p:nvPr>
        </p:nvSpPr>
        <p:spPr/>
        <p:txBody>
          <a:bodyPr/>
          <a:lstStyle/>
          <a:p>
            <a:r>
              <a:rPr lang="en-US" dirty="0"/>
              <a:t>We can localize MNF like we localize PCA. However, for local MNF to be effective, we need to estimate noise statistics globally or with a larger neighborhood than the (weighted) pixels we consider for computing MNF components.</a:t>
            </a:r>
          </a:p>
        </p:txBody>
      </p:sp>
      <p:sp>
        <p:nvSpPr>
          <p:cNvPr id="5" name="Title 4">
            <a:extLst>
              <a:ext uri="{FF2B5EF4-FFF2-40B4-BE49-F238E27FC236}">
                <a16:creationId xmlns:a16="http://schemas.microsoft.com/office/drawing/2014/main" id="{5601BF3B-196D-43DD-B399-0202239E32D5}"/>
              </a:ext>
            </a:extLst>
          </p:cNvPr>
          <p:cNvSpPr>
            <a:spLocks noGrp="1"/>
          </p:cNvSpPr>
          <p:nvPr>
            <p:ph type="title"/>
          </p:nvPr>
        </p:nvSpPr>
        <p:spPr/>
        <p:txBody>
          <a:bodyPr/>
          <a:lstStyle/>
          <a:p>
            <a:endParaRPr lang="en-US"/>
          </a:p>
        </p:txBody>
      </p:sp>
      <p:sp>
        <p:nvSpPr>
          <p:cNvPr id="6" name="Title 1">
            <a:extLst>
              <a:ext uri="{FF2B5EF4-FFF2-40B4-BE49-F238E27FC236}">
                <a16:creationId xmlns:a16="http://schemas.microsoft.com/office/drawing/2014/main" id="{FEF1B41B-5DEC-4269-82DB-DF3D3984CD62}"/>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Global and Local MNF</a:t>
            </a:r>
          </a:p>
        </p:txBody>
      </p:sp>
      <p:pic>
        <p:nvPicPr>
          <p:cNvPr id="7" name="Picture 6" descr="A picture containing old&#10;&#10;Description automatically generated">
            <a:extLst>
              <a:ext uri="{FF2B5EF4-FFF2-40B4-BE49-F238E27FC236}">
                <a16:creationId xmlns:a16="http://schemas.microsoft.com/office/drawing/2014/main" id="{A440916D-C24C-4AE9-A3F2-89EB64807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91665" y="3157665"/>
            <a:ext cx="3700335" cy="3700335"/>
          </a:xfrm>
          <a:prstGeom prst="rect">
            <a:avLst/>
          </a:prstGeom>
        </p:spPr>
      </p:pic>
      <p:sp>
        <p:nvSpPr>
          <p:cNvPr id="8" name="Rectangle 7">
            <a:extLst>
              <a:ext uri="{FF2B5EF4-FFF2-40B4-BE49-F238E27FC236}">
                <a16:creationId xmlns:a16="http://schemas.microsoft.com/office/drawing/2014/main" id="{EEBAE238-CB74-4048-9BA8-08D42204D9EB}"/>
              </a:ext>
            </a:extLst>
          </p:cNvPr>
          <p:cNvSpPr/>
          <p:nvPr/>
        </p:nvSpPr>
        <p:spPr>
          <a:xfrm>
            <a:off x="9976072" y="4266999"/>
            <a:ext cx="365760" cy="3657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drawing&#10;&#10;Description automatically generated">
            <a:extLst>
              <a:ext uri="{FF2B5EF4-FFF2-40B4-BE49-F238E27FC236}">
                <a16:creationId xmlns:a16="http://schemas.microsoft.com/office/drawing/2014/main" id="{E76F9E8C-B6B2-47C2-B4C3-5F88FD261CE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94406" y="5007832"/>
            <a:ext cx="2472812" cy="1795022"/>
          </a:xfrm>
          <a:prstGeom prst="rect">
            <a:avLst/>
          </a:prstGeom>
        </p:spPr>
      </p:pic>
      <p:cxnSp>
        <p:nvCxnSpPr>
          <p:cNvPr id="10" name="Straight Arrow Connector 9">
            <a:extLst>
              <a:ext uri="{FF2B5EF4-FFF2-40B4-BE49-F238E27FC236}">
                <a16:creationId xmlns:a16="http://schemas.microsoft.com/office/drawing/2014/main" id="{561A69B6-4FFC-454C-95FE-99B16FD5E485}"/>
              </a:ext>
            </a:extLst>
          </p:cNvPr>
          <p:cNvCxnSpPr>
            <a:cxnSpLocks/>
            <a:endCxn id="8" idx="1"/>
          </p:cNvCxnSpPr>
          <p:nvPr/>
        </p:nvCxnSpPr>
        <p:spPr>
          <a:xfrm flipV="1">
            <a:off x="7937542" y="4449879"/>
            <a:ext cx="2038530" cy="631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9CBF21-2E58-4F19-8273-3C46548D82DC}"/>
              </a:ext>
            </a:extLst>
          </p:cNvPr>
          <p:cNvSpPr txBox="1"/>
          <p:nvPr/>
        </p:nvSpPr>
        <p:spPr>
          <a:xfrm>
            <a:off x="6048574" y="4644560"/>
            <a:ext cx="1851842" cy="369332"/>
          </a:xfrm>
          <a:prstGeom prst="rect">
            <a:avLst/>
          </a:prstGeom>
          <a:noFill/>
        </p:spPr>
        <p:txBody>
          <a:bodyPr wrap="square" rtlCol="0">
            <a:spAutoFit/>
          </a:bodyPr>
          <a:lstStyle/>
          <a:p>
            <a:r>
              <a:rPr lang="en-US" b="1" dirty="0">
                <a:solidFill>
                  <a:srgbClr val="FF0000"/>
                </a:solidFill>
              </a:rPr>
              <a:t>Weighted pixels</a:t>
            </a:r>
          </a:p>
        </p:txBody>
      </p:sp>
      <p:sp>
        <p:nvSpPr>
          <p:cNvPr id="12" name="Rectangle 11">
            <a:extLst>
              <a:ext uri="{FF2B5EF4-FFF2-40B4-BE49-F238E27FC236}">
                <a16:creationId xmlns:a16="http://schemas.microsoft.com/office/drawing/2014/main" id="{7A7038A4-9F4E-4EE6-AB95-016A134463CF}"/>
              </a:ext>
            </a:extLst>
          </p:cNvPr>
          <p:cNvSpPr/>
          <p:nvPr/>
        </p:nvSpPr>
        <p:spPr>
          <a:xfrm>
            <a:off x="5944871" y="5081359"/>
            <a:ext cx="1993193" cy="16209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EFD964-1420-430E-A0E5-EDF89F902B30}"/>
              </a:ext>
            </a:extLst>
          </p:cNvPr>
          <p:cNvSpPr/>
          <p:nvPr/>
        </p:nvSpPr>
        <p:spPr>
          <a:xfrm>
            <a:off x="9071229" y="3323195"/>
            <a:ext cx="2255643" cy="22556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42B847-836A-46C6-A738-C1947D6F2350}"/>
              </a:ext>
            </a:extLst>
          </p:cNvPr>
          <p:cNvSpPr txBox="1"/>
          <p:nvPr/>
        </p:nvSpPr>
        <p:spPr>
          <a:xfrm>
            <a:off x="5681899" y="3555370"/>
            <a:ext cx="2165141" cy="923330"/>
          </a:xfrm>
          <a:prstGeom prst="rect">
            <a:avLst/>
          </a:prstGeom>
          <a:noFill/>
        </p:spPr>
        <p:txBody>
          <a:bodyPr wrap="square" rtlCol="0">
            <a:spAutoFit/>
          </a:bodyPr>
          <a:lstStyle/>
          <a:p>
            <a:r>
              <a:rPr lang="en-US" b="1" dirty="0">
                <a:solidFill>
                  <a:srgbClr val="0070C0"/>
                </a:solidFill>
              </a:rPr>
              <a:t>Pixels used for computing local MNF noise statistics</a:t>
            </a:r>
          </a:p>
        </p:txBody>
      </p:sp>
      <p:cxnSp>
        <p:nvCxnSpPr>
          <p:cNvPr id="18" name="Straight Arrow Connector 17">
            <a:extLst>
              <a:ext uri="{FF2B5EF4-FFF2-40B4-BE49-F238E27FC236}">
                <a16:creationId xmlns:a16="http://schemas.microsoft.com/office/drawing/2014/main" id="{FAA23E17-F054-45D3-8ACC-65471B86555D}"/>
              </a:ext>
            </a:extLst>
          </p:cNvPr>
          <p:cNvCxnSpPr>
            <a:cxnSpLocks/>
          </p:cNvCxnSpPr>
          <p:nvPr/>
        </p:nvCxnSpPr>
        <p:spPr>
          <a:xfrm flipV="1">
            <a:off x="7463519" y="3883792"/>
            <a:ext cx="1607710" cy="4069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011864A-B040-483E-A194-E673C1B61ACA}"/>
              </a:ext>
            </a:extLst>
          </p:cNvPr>
          <p:cNvSpPr/>
          <p:nvPr/>
        </p:nvSpPr>
        <p:spPr>
          <a:xfrm>
            <a:off x="1743757" y="3607572"/>
            <a:ext cx="3099912" cy="3099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MNF Result here</a:t>
            </a:r>
          </a:p>
        </p:txBody>
      </p:sp>
      <p:sp>
        <p:nvSpPr>
          <p:cNvPr id="25" name="TextBox 24">
            <a:extLst>
              <a:ext uri="{FF2B5EF4-FFF2-40B4-BE49-F238E27FC236}">
                <a16:creationId xmlns:a16="http://schemas.microsoft.com/office/drawing/2014/main" id="{676C1090-6B3B-4368-B3C1-8BAEAF5B80F6}"/>
              </a:ext>
            </a:extLst>
          </p:cNvPr>
          <p:cNvSpPr txBox="1"/>
          <p:nvPr/>
        </p:nvSpPr>
        <p:spPr>
          <a:xfrm>
            <a:off x="529389" y="4497591"/>
            <a:ext cx="1214368" cy="923330"/>
          </a:xfrm>
          <a:prstGeom prst="rect">
            <a:avLst/>
          </a:prstGeom>
          <a:noFill/>
        </p:spPr>
        <p:txBody>
          <a:bodyPr wrap="square" rtlCol="0">
            <a:spAutoFit/>
          </a:bodyPr>
          <a:lstStyle/>
          <a:p>
            <a:r>
              <a:rPr lang="en-US" dirty="0"/>
              <a:t>A local MNF result.</a:t>
            </a:r>
          </a:p>
        </p:txBody>
      </p:sp>
    </p:spTree>
    <p:extLst>
      <p:ext uri="{BB962C8B-B14F-4D97-AF65-F5344CB8AC3E}">
        <p14:creationId xmlns:p14="http://schemas.microsoft.com/office/powerpoint/2010/main" val="42087902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93C6E7-5875-4F86-A1C0-8E06A5B0A77A}"/>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Results</a:t>
            </a:r>
          </a:p>
        </p:txBody>
      </p:sp>
      <p:sp>
        <p:nvSpPr>
          <p:cNvPr id="6" name="Content Placeholder 2">
            <a:extLst>
              <a:ext uri="{FF2B5EF4-FFF2-40B4-BE49-F238E27FC236}">
                <a16:creationId xmlns:a16="http://schemas.microsoft.com/office/drawing/2014/main" id="{A205F7C0-FF78-4959-BC9E-D5B23D71002A}"/>
              </a:ext>
            </a:extLst>
          </p:cNvPr>
          <p:cNvSpPr txBox="1">
            <a:spLocks/>
          </p:cNvSpPr>
          <p:nvPr/>
        </p:nvSpPr>
        <p:spPr>
          <a:xfrm>
            <a:off x="5417343" y="5236589"/>
            <a:ext cx="5622132" cy="2433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 name="Content Placeholder 4" descr="A picture containing old, sculpture&#10;&#10;Description automatically generated">
            <a:extLst>
              <a:ext uri="{FF2B5EF4-FFF2-40B4-BE49-F238E27FC236}">
                <a16:creationId xmlns:a16="http://schemas.microsoft.com/office/drawing/2014/main" id="{19AB92C4-2133-41DF-A567-9B440FFD644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975360" y="1737360"/>
            <a:ext cx="5120640" cy="5120640"/>
          </a:xfrm>
        </p:spPr>
      </p:pic>
      <p:sp>
        <p:nvSpPr>
          <p:cNvPr id="9" name="TextBox 8">
            <a:extLst>
              <a:ext uri="{FF2B5EF4-FFF2-40B4-BE49-F238E27FC236}">
                <a16:creationId xmlns:a16="http://schemas.microsoft.com/office/drawing/2014/main" id="{78D10982-27E3-48C0-A147-4F6D58822280}"/>
              </a:ext>
            </a:extLst>
          </p:cNvPr>
          <p:cNvSpPr txBox="1"/>
          <p:nvPr/>
        </p:nvSpPr>
        <p:spPr>
          <a:xfrm rot="16200000">
            <a:off x="6237318" y="2032358"/>
            <a:ext cx="1144865" cy="523220"/>
          </a:xfrm>
          <a:prstGeom prst="rect">
            <a:avLst/>
          </a:prstGeom>
          <a:noFill/>
        </p:spPr>
        <p:txBody>
          <a:bodyPr wrap="none" rtlCol="0">
            <a:spAutoFit/>
          </a:bodyPr>
          <a:lstStyle/>
          <a:p>
            <a:r>
              <a:rPr lang="en-US" sz="2800" b="1" dirty="0"/>
              <a:t>2. PCA</a:t>
            </a:r>
          </a:p>
        </p:txBody>
      </p:sp>
      <p:sp>
        <p:nvSpPr>
          <p:cNvPr id="10" name="TextBox 9">
            <a:extLst>
              <a:ext uri="{FF2B5EF4-FFF2-40B4-BE49-F238E27FC236}">
                <a16:creationId xmlns:a16="http://schemas.microsoft.com/office/drawing/2014/main" id="{235D33C8-9FCF-49A2-A39F-C5FEBBF11EF3}"/>
              </a:ext>
            </a:extLst>
          </p:cNvPr>
          <p:cNvSpPr txBox="1"/>
          <p:nvPr/>
        </p:nvSpPr>
        <p:spPr>
          <a:xfrm rot="16200000">
            <a:off x="82808" y="2090868"/>
            <a:ext cx="1261884" cy="523220"/>
          </a:xfrm>
          <a:prstGeom prst="rect">
            <a:avLst/>
          </a:prstGeom>
          <a:noFill/>
        </p:spPr>
        <p:txBody>
          <a:bodyPr wrap="none" rtlCol="0">
            <a:spAutoFit/>
          </a:bodyPr>
          <a:lstStyle/>
          <a:p>
            <a:r>
              <a:rPr lang="en-US" sz="2800" b="1" dirty="0"/>
              <a:t>1. MNF</a:t>
            </a:r>
          </a:p>
        </p:txBody>
      </p:sp>
      <p:pic>
        <p:nvPicPr>
          <p:cNvPr id="12" name="Picture 11" descr="A picture containing old&#10;&#10;Description automatically generated">
            <a:extLst>
              <a:ext uri="{FF2B5EF4-FFF2-40B4-BE49-F238E27FC236}">
                <a16:creationId xmlns:a16="http://schemas.microsoft.com/office/drawing/2014/main" id="{FF014084-62B1-4348-99AF-9F03172AEA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1360" y="1737360"/>
            <a:ext cx="5120640" cy="5120640"/>
          </a:xfrm>
          <a:prstGeom prst="rect">
            <a:avLst/>
          </a:prstGeom>
        </p:spPr>
      </p:pic>
    </p:spTree>
    <p:extLst>
      <p:ext uri="{BB962C8B-B14F-4D97-AF65-F5344CB8AC3E}">
        <p14:creationId xmlns:p14="http://schemas.microsoft.com/office/powerpoint/2010/main" val="534863485"/>
      </p:ext>
    </p:extLst>
  </p:cSld>
  <p:clrMapOvr>
    <a:masterClrMapping/>
  </p:clrMapOvr>
  <p:transition advTm="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A7CD12-A909-49CF-83EE-FBD3C3C8D252}"/>
              </a:ext>
            </a:extLst>
          </p:cNvPr>
          <p:cNvSpPr txBox="1"/>
          <p:nvPr/>
        </p:nvSpPr>
        <p:spPr>
          <a:xfrm>
            <a:off x="348762" y="1915527"/>
            <a:ext cx="11843238" cy="3046988"/>
          </a:xfrm>
          <a:prstGeom prst="rect">
            <a:avLst/>
          </a:prstGeom>
          <a:noFill/>
        </p:spPr>
        <p:txBody>
          <a:bodyPr wrap="square" rtlCol="0">
            <a:spAutoFit/>
          </a:bodyPr>
          <a:lstStyle/>
          <a:p>
            <a:pPr marL="285753" indent="-285753">
              <a:buFont typeface="Arial" panose="020B0604020202020204" pitchFamily="34" charset="0"/>
              <a:buChar char="•"/>
            </a:pPr>
            <a:r>
              <a:rPr lang="en-US" sz="3200" dirty="0"/>
              <a:t>Click a portion of the poster to learn more relevant information.</a:t>
            </a:r>
          </a:p>
          <a:p>
            <a:pPr marL="285753" indent="-285753">
              <a:buFont typeface="Arial" panose="020B0604020202020204" pitchFamily="34" charset="0"/>
              <a:buChar char="•"/>
            </a:pPr>
            <a:endParaRPr lang="en-US" sz="3200" dirty="0"/>
          </a:p>
          <a:p>
            <a:pPr marL="285753" indent="-285753">
              <a:buFont typeface="Arial" panose="020B0604020202020204" pitchFamily="34" charset="0"/>
              <a:buChar char="•"/>
            </a:pPr>
            <a:r>
              <a:rPr lang="en-US" sz="3200" dirty="0"/>
              <a:t>Clicking will bring you to a few slides.</a:t>
            </a:r>
          </a:p>
          <a:p>
            <a:pPr marL="285753" indent="-285753">
              <a:buFont typeface="Arial" panose="020B0604020202020204" pitchFamily="34" charset="0"/>
              <a:buChar char="•"/>
            </a:pPr>
            <a:endParaRPr lang="en-US" sz="3200" dirty="0"/>
          </a:p>
          <a:p>
            <a:pPr marL="285753" indent="-285753">
              <a:buFont typeface="Arial" panose="020B0604020202020204" pitchFamily="34" charset="0"/>
              <a:buChar char="•"/>
            </a:pPr>
            <a:r>
              <a:rPr lang="en-US" sz="3200" dirty="0"/>
              <a:t>Once you have completed the small set of slides, you will return to the main poster automatically</a:t>
            </a:r>
          </a:p>
        </p:txBody>
      </p:sp>
      <p:sp>
        <p:nvSpPr>
          <p:cNvPr id="4" name="Rectangle 3">
            <a:extLst>
              <a:ext uri="{FF2B5EF4-FFF2-40B4-BE49-F238E27FC236}">
                <a16:creationId xmlns:a16="http://schemas.microsoft.com/office/drawing/2014/main" id="{6535F54F-88BE-4C4B-BEDE-85071E338077}"/>
              </a:ext>
            </a:extLst>
          </p:cNvPr>
          <p:cNvSpPr/>
          <p:nvPr/>
        </p:nvSpPr>
        <p:spPr>
          <a:xfrm>
            <a:off x="0" y="492371"/>
            <a:ext cx="12192000" cy="5961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8769AC-7150-445B-B58A-63F5FBC67DBD}"/>
              </a:ext>
            </a:extLst>
          </p:cNvPr>
          <p:cNvSpPr>
            <a:spLocks noGrp="1"/>
          </p:cNvSpPr>
          <p:nvPr>
            <p:ph type="title"/>
          </p:nvPr>
        </p:nvSpPr>
        <p:spPr>
          <a:xfrm>
            <a:off x="61546" y="2766218"/>
            <a:ext cx="12063046" cy="1325563"/>
          </a:xfrm>
          <a:ln>
            <a:solidFill>
              <a:schemeClr val="tx1"/>
            </a:solidFill>
          </a:ln>
          <a:effectLst/>
        </p:spPr>
        <p:txBody>
          <a:bodyPr>
            <a:normAutofit/>
          </a:bodyPr>
          <a:lstStyle/>
          <a:p>
            <a:pPr algn="ctr"/>
            <a:r>
              <a:rPr lang="en-US" sz="8800" b="1" dirty="0">
                <a:solidFill>
                  <a:srgbClr val="0070C0"/>
                </a:solidFill>
              </a:rPr>
              <a:t>Click Here For Instructions</a:t>
            </a:r>
          </a:p>
        </p:txBody>
      </p:sp>
      <p:sp>
        <p:nvSpPr>
          <p:cNvPr id="6" name="Flowchart: Alternate Process 5">
            <a:extLst>
              <a:ext uri="{FF2B5EF4-FFF2-40B4-BE49-F238E27FC236}">
                <a16:creationId xmlns:a16="http://schemas.microsoft.com/office/drawing/2014/main" id="{9085F40C-8370-41F7-9538-35625241FCC6}"/>
              </a:ext>
            </a:extLst>
          </p:cNvPr>
          <p:cNvSpPr/>
          <p:nvPr/>
        </p:nvSpPr>
        <p:spPr>
          <a:xfrm>
            <a:off x="0" y="2766217"/>
            <a:ext cx="219808" cy="1325563"/>
          </a:xfrm>
          <a:prstGeom prst="flowChartAlternate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6243DB4-D4F3-4049-A49F-953D8C40A74D}"/>
              </a:ext>
            </a:extLst>
          </p:cNvPr>
          <p:cNvSpPr txBox="1"/>
          <p:nvPr/>
        </p:nvSpPr>
        <p:spPr>
          <a:xfrm>
            <a:off x="219809" y="6385675"/>
            <a:ext cx="8223341" cy="369332"/>
          </a:xfrm>
          <a:prstGeom prst="rect">
            <a:avLst/>
          </a:prstGeom>
          <a:noFill/>
        </p:spPr>
        <p:txBody>
          <a:bodyPr wrap="none" rtlCol="0">
            <a:spAutoFit/>
          </a:bodyPr>
          <a:lstStyle/>
          <a:p>
            <a:r>
              <a:rPr lang="en-US" dirty="0"/>
              <a:t>Please have the presentation in “Presenter mode” for this poster to function properly.</a:t>
            </a:r>
          </a:p>
        </p:txBody>
      </p:sp>
    </p:spTree>
    <p:extLst>
      <p:ext uri="{BB962C8B-B14F-4D97-AF65-F5344CB8AC3E}">
        <p14:creationId xmlns:p14="http://schemas.microsoft.com/office/powerpoint/2010/main" val="2992635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4.375E-6 1.48148E-6 L 0.98047 0.00023 " pathEditMode="relative" rAng="0" ptsTypes="AA">
                                      <p:cBhvr>
                                        <p:cTn id="9" dur="1000" fill="hold"/>
                                        <p:tgtEl>
                                          <p:spTgt spid="6"/>
                                        </p:tgtEl>
                                        <p:attrNameLst>
                                          <p:attrName>ppt_x</p:attrName>
                                          <p:attrName>ppt_y</p:attrName>
                                        </p:attrNameLst>
                                      </p:cBhvr>
                                      <p:rCtr x="49023" y="0"/>
                                    </p:animMotion>
                                  </p:childTnLst>
                                </p:cTn>
                              </p:par>
                            </p:childTnLst>
                          </p:cTn>
                        </p:par>
                        <p:par>
                          <p:cTn id="10" fill="hold">
                            <p:stCondLst>
                              <p:cond delay="1000"/>
                            </p:stCondLst>
                            <p:childTnLst>
                              <p:par>
                                <p:cTn id="11" presetID="22" presetClass="exit" presetSubtype="2" fill="hold" grpId="1" nodeType="afterEffect">
                                  <p:stCondLst>
                                    <p:cond delay="0"/>
                                  </p:stCondLst>
                                  <p:childTnLst>
                                    <p:animEffect transition="out" filter="wipe(right)">
                                      <p:cBhvr>
                                        <p:cTn id="12" dur="750"/>
                                        <p:tgtEl>
                                          <p:spTgt spid="4"/>
                                        </p:tgtEl>
                                      </p:cBhvr>
                                    </p:animEffect>
                                    <p:set>
                                      <p:cBhvr>
                                        <p:cTn id="13" dur="1" fill="hold">
                                          <p:stCondLst>
                                            <p:cond delay="749"/>
                                          </p:stCondLst>
                                        </p:cTn>
                                        <p:tgtEl>
                                          <p:spTgt spid="4"/>
                                        </p:tgtEl>
                                        <p:attrNameLst>
                                          <p:attrName>style.visibility</p:attrName>
                                        </p:attrNameLst>
                                      </p:cBhvr>
                                      <p:to>
                                        <p:strVal val="hidden"/>
                                      </p:to>
                                    </p:set>
                                  </p:childTnLst>
                                </p:cTn>
                              </p:par>
                              <p:par>
                                <p:cTn id="14" presetID="42" presetClass="path" presetSubtype="0" accel="50000" decel="50000" fill="hold" grpId="1" nodeType="withEffect">
                                  <p:stCondLst>
                                    <p:cond delay="0"/>
                                  </p:stCondLst>
                                  <p:childTnLst>
                                    <p:animMotion origin="layout" path="M 0.98047 0.00023 L 1.00157 0.00023 " pathEditMode="relative" rAng="0" ptsTypes="AA">
                                      <p:cBhvr>
                                        <p:cTn id="15" dur="500" fill="hold"/>
                                        <p:tgtEl>
                                          <p:spTgt spid="6"/>
                                        </p:tgtEl>
                                        <p:attrNameLst>
                                          <p:attrName>ppt_x</p:attrName>
                                          <p:attrName>ppt_y</p:attrName>
                                        </p:attrNameLst>
                                      </p:cBhvr>
                                      <p:rCtr x="1055" y="0"/>
                                    </p:animMotion>
                                  </p:childTnLst>
                                </p:cTn>
                              </p:par>
                              <p:par>
                                <p:cTn id="16" presetID="64" presetClass="path" presetSubtype="0" accel="50000" decel="50000" fill="hold" grpId="0" nodeType="withEffect">
                                  <p:stCondLst>
                                    <p:cond delay="0"/>
                                  </p:stCondLst>
                                  <p:childTnLst>
                                    <p:animMotion origin="layout" path="M 1.66667E-6 -3.7037E-7 L 1.66667E-6 -0.14699 " pathEditMode="relative" rAng="0" ptsTypes="AA">
                                      <p:cBhvr>
                                        <p:cTn id="17" dur="500" fill="hold"/>
                                        <p:tgtEl>
                                          <p:spTgt spid="7"/>
                                        </p:tgtEl>
                                        <p:attrNameLst>
                                          <p:attrName>ppt_x</p:attrName>
                                          <p:attrName>ppt_y</p:attrName>
                                        </p:attrNameLst>
                                      </p:cBhvr>
                                      <p:rCtr x="0" y="-7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2" grpId="0" animBg="1"/>
      <p:bldP spid="6" grpId="0" animBg="1"/>
      <p:bldP spid="6" grpId="1"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6718FB-8A43-4F28-B95C-1145B582D3E7}"/>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Results</a:t>
            </a:r>
          </a:p>
        </p:txBody>
      </p:sp>
      <p:pic>
        <p:nvPicPr>
          <p:cNvPr id="5" name="Content Placeholder 4" descr="A picture containing old, sculpture&#10;&#10;Description automatically generated">
            <a:extLst>
              <a:ext uri="{FF2B5EF4-FFF2-40B4-BE49-F238E27FC236}">
                <a16:creationId xmlns:a16="http://schemas.microsoft.com/office/drawing/2014/main" id="{FDF4D791-B7F6-46B6-825E-FD6CC13DC20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3155645" y="1605145"/>
            <a:ext cx="3023774" cy="5242166"/>
          </a:xfrm>
        </p:spPr>
      </p:pic>
      <p:pic>
        <p:nvPicPr>
          <p:cNvPr id="6" name="Picture 5" descr="A picture containing old&#10;&#10;Description automatically generated">
            <a:extLst>
              <a:ext uri="{FF2B5EF4-FFF2-40B4-BE49-F238E27FC236}">
                <a16:creationId xmlns:a16="http://schemas.microsoft.com/office/drawing/2014/main" id="{88E7D571-13C8-40BF-9B5E-D27F9E59C78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621855"/>
            <a:ext cx="3155645" cy="5236145"/>
          </a:xfrm>
          <a:prstGeom prst="rect">
            <a:avLst/>
          </a:prstGeom>
        </p:spPr>
      </p:pic>
      <p:sp>
        <p:nvSpPr>
          <p:cNvPr id="8" name="TextBox 7">
            <a:extLst>
              <a:ext uri="{FF2B5EF4-FFF2-40B4-BE49-F238E27FC236}">
                <a16:creationId xmlns:a16="http://schemas.microsoft.com/office/drawing/2014/main" id="{B27EC284-000F-4D0D-86B3-DDFFD3B7FA90}"/>
              </a:ext>
            </a:extLst>
          </p:cNvPr>
          <p:cNvSpPr txBox="1"/>
          <p:nvPr/>
        </p:nvSpPr>
        <p:spPr>
          <a:xfrm>
            <a:off x="528748" y="6324091"/>
            <a:ext cx="1834156" cy="523220"/>
          </a:xfrm>
          <a:prstGeom prst="rect">
            <a:avLst/>
          </a:prstGeom>
          <a:noFill/>
        </p:spPr>
        <p:txBody>
          <a:bodyPr wrap="none" rtlCol="0">
            <a:spAutoFit/>
          </a:bodyPr>
          <a:lstStyle/>
          <a:p>
            <a:r>
              <a:rPr lang="en-US" sz="2800" b="1" dirty="0"/>
              <a:t>Global PCA</a:t>
            </a:r>
            <a:endParaRPr lang="en-US" sz="4400" b="1" dirty="0"/>
          </a:p>
        </p:txBody>
      </p:sp>
      <p:sp>
        <p:nvSpPr>
          <p:cNvPr id="10" name="TextBox 9">
            <a:extLst>
              <a:ext uri="{FF2B5EF4-FFF2-40B4-BE49-F238E27FC236}">
                <a16:creationId xmlns:a16="http://schemas.microsoft.com/office/drawing/2014/main" id="{65A21146-2110-4FBD-8634-02A0CB32E8FA}"/>
              </a:ext>
            </a:extLst>
          </p:cNvPr>
          <p:cNvSpPr txBox="1"/>
          <p:nvPr/>
        </p:nvSpPr>
        <p:spPr>
          <a:xfrm>
            <a:off x="3856706" y="6291590"/>
            <a:ext cx="1951175" cy="523220"/>
          </a:xfrm>
          <a:prstGeom prst="rect">
            <a:avLst/>
          </a:prstGeom>
          <a:noFill/>
        </p:spPr>
        <p:txBody>
          <a:bodyPr wrap="none" rtlCol="0">
            <a:spAutoFit/>
          </a:bodyPr>
          <a:lstStyle/>
          <a:p>
            <a:r>
              <a:rPr lang="en-US" sz="2800" b="1" dirty="0"/>
              <a:t>Global MNF</a:t>
            </a:r>
            <a:endParaRPr lang="en-US" sz="4400" b="1" dirty="0"/>
          </a:p>
        </p:txBody>
      </p:sp>
      <p:pic>
        <p:nvPicPr>
          <p:cNvPr id="11" name="Picture 10" descr="A picture containing text&#10;&#10;Description automatically generated">
            <a:extLst>
              <a:ext uri="{FF2B5EF4-FFF2-40B4-BE49-F238E27FC236}">
                <a16:creationId xmlns:a16="http://schemas.microsoft.com/office/drawing/2014/main" id="{C75FA6DA-1572-4182-9913-5514C27E45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9419" y="1617226"/>
            <a:ext cx="3287820" cy="5234270"/>
          </a:xfrm>
          <a:prstGeom prst="rect">
            <a:avLst/>
          </a:prstGeom>
        </p:spPr>
      </p:pic>
      <p:sp>
        <p:nvSpPr>
          <p:cNvPr id="12" name="TextBox 11">
            <a:extLst>
              <a:ext uri="{FF2B5EF4-FFF2-40B4-BE49-F238E27FC236}">
                <a16:creationId xmlns:a16="http://schemas.microsoft.com/office/drawing/2014/main" id="{3F648276-254D-41E4-8742-4DAAE003E725}"/>
              </a:ext>
            </a:extLst>
          </p:cNvPr>
          <p:cNvSpPr txBox="1"/>
          <p:nvPr/>
        </p:nvSpPr>
        <p:spPr>
          <a:xfrm>
            <a:off x="6931635" y="6292983"/>
            <a:ext cx="1625253" cy="523220"/>
          </a:xfrm>
          <a:prstGeom prst="rect">
            <a:avLst/>
          </a:prstGeom>
          <a:noFill/>
        </p:spPr>
        <p:txBody>
          <a:bodyPr wrap="none" rtlCol="0">
            <a:spAutoFit/>
          </a:bodyPr>
          <a:lstStyle/>
          <a:p>
            <a:r>
              <a:rPr lang="en-US" sz="2800" b="1" dirty="0"/>
              <a:t>Local PCA</a:t>
            </a:r>
            <a:endParaRPr lang="en-US" sz="4400" b="1" dirty="0"/>
          </a:p>
        </p:txBody>
      </p:sp>
      <p:sp>
        <p:nvSpPr>
          <p:cNvPr id="13" name="TextBox 12">
            <a:extLst>
              <a:ext uri="{FF2B5EF4-FFF2-40B4-BE49-F238E27FC236}">
                <a16:creationId xmlns:a16="http://schemas.microsoft.com/office/drawing/2014/main" id="{41E1E708-9B60-457B-B50A-F5FC8CD7BDED}"/>
              </a:ext>
            </a:extLst>
          </p:cNvPr>
          <p:cNvSpPr txBox="1"/>
          <p:nvPr/>
        </p:nvSpPr>
        <p:spPr>
          <a:xfrm>
            <a:off x="9769778" y="2756171"/>
            <a:ext cx="2119683" cy="1200329"/>
          </a:xfrm>
          <a:prstGeom prst="rect">
            <a:avLst/>
          </a:prstGeom>
          <a:noFill/>
        </p:spPr>
        <p:txBody>
          <a:bodyPr wrap="none" rtlCol="0">
            <a:spAutoFit/>
          </a:bodyPr>
          <a:lstStyle/>
          <a:p>
            <a:r>
              <a:rPr lang="en-US" dirty="0"/>
              <a:t>Will add Local MNF</a:t>
            </a:r>
          </a:p>
          <a:p>
            <a:r>
              <a:rPr lang="en-US" dirty="0"/>
              <a:t>Or otherwise</a:t>
            </a:r>
          </a:p>
          <a:p>
            <a:r>
              <a:rPr lang="en-US" dirty="0"/>
              <a:t>Include other results</a:t>
            </a:r>
          </a:p>
          <a:p>
            <a:r>
              <a:rPr lang="en-US" dirty="0"/>
              <a:t>To complete this.</a:t>
            </a:r>
          </a:p>
        </p:txBody>
      </p:sp>
    </p:spTree>
    <p:extLst>
      <p:ext uri="{BB962C8B-B14F-4D97-AF65-F5344CB8AC3E}">
        <p14:creationId xmlns:p14="http://schemas.microsoft.com/office/powerpoint/2010/main" val="2981440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B948-41CD-4311-B129-29BD56D50C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FFB73C-B707-4A72-BC6F-E38056FB9770}"/>
              </a:ext>
            </a:extLst>
          </p:cNvPr>
          <p:cNvSpPr>
            <a:spLocks noGrp="1"/>
          </p:cNvSpPr>
          <p:nvPr>
            <p:ph idx="1"/>
          </p:nvPr>
        </p:nvSpPr>
        <p:spPr/>
        <p:txBody>
          <a:bodyPr/>
          <a:lstStyle/>
          <a:p>
            <a:r>
              <a:rPr lang="en-US" dirty="0"/>
              <a:t>Perhaps a second slide of results/from another (bigger or more challenging) patch. Will add these once completed. (I could also add methods on a subset of the best bands, rather than all bands from 1000nm-25000nm.)</a:t>
            </a:r>
          </a:p>
          <a:p>
            <a:r>
              <a:rPr lang="en-US" dirty="0"/>
              <a:t>Maybe quantitative measurements with potential contrast would be useful? Or maybe they would be confusing?</a:t>
            </a:r>
          </a:p>
        </p:txBody>
      </p:sp>
      <p:sp>
        <p:nvSpPr>
          <p:cNvPr id="4" name="Title 1">
            <a:extLst>
              <a:ext uri="{FF2B5EF4-FFF2-40B4-BE49-F238E27FC236}">
                <a16:creationId xmlns:a16="http://schemas.microsoft.com/office/drawing/2014/main" id="{F3AC3120-F5E2-4EEA-8122-FD746B5FA438}"/>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Results</a:t>
            </a:r>
          </a:p>
        </p:txBody>
      </p:sp>
    </p:spTree>
    <p:extLst>
      <p:ext uri="{BB962C8B-B14F-4D97-AF65-F5344CB8AC3E}">
        <p14:creationId xmlns:p14="http://schemas.microsoft.com/office/powerpoint/2010/main" val="15419953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B948-41CD-4311-B129-29BD56D50C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FFB73C-B707-4A72-BC6F-E38056FB9770}"/>
              </a:ext>
            </a:extLst>
          </p:cNvPr>
          <p:cNvSpPr>
            <a:spLocks noGrp="1"/>
          </p:cNvSpPr>
          <p:nvPr>
            <p:ph idx="1"/>
          </p:nvPr>
        </p:nvSpPr>
        <p:spPr>
          <a:xfrm>
            <a:off x="1" y="1825624"/>
            <a:ext cx="7686270" cy="5032375"/>
          </a:xfrm>
        </p:spPr>
        <p:txBody>
          <a:bodyPr/>
          <a:lstStyle/>
          <a:p>
            <a:r>
              <a:rPr lang="en-US" dirty="0"/>
              <a:t>We find that using local spatial information can be beneficial for the PCA method, increasing underdrawing line legibility under paint passages containing pigments with different compositions.</a:t>
            </a:r>
          </a:p>
          <a:p>
            <a:r>
              <a:rPr lang="en-US" dirty="0"/>
              <a:t>Local methods can provide improved consistency, especially across larger segments, as the local methods are insensitive to patch selection.</a:t>
            </a:r>
          </a:p>
        </p:txBody>
      </p:sp>
      <p:sp>
        <p:nvSpPr>
          <p:cNvPr id="4" name="Title 1">
            <a:extLst>
              <a:ext uri="{FF2B5EF4-FFF2-40B4-BE49-F238E27FC236}">
                <a16:creationId xmlns:a16="http://schemas.microsoft.com/office/drawing/2014/main" id="{F3AC3120-F5E2-4EEA-8122-FD746B5FA438}"/>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Results</a:t>
            </a:r>
          </a:p>
        </p:txBody>
      </p:sp>
      <p:pic>
        <p:nvPicPr>
          <p:cNvPr id="6" name="Picture 5" descr="A picture containing text&#10;&#10;Description automatically generated">
            <a:extLst>
              <a:ext uri="{FF2B5EF4-FFF2-40B4-BE49-F238E27FC236}">
                <a16:creationId xmlns:a16="http://schemas.microsoft.com/office/drawing/2014/main" id="{601EA3DE-D34A-47D7-8EB3-9D7D3629AB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86270" y="2377440"/>
            <a:ext cx="4505730" cy="4480560"/>
          </a:xfrm>
          <a:prstGeom prst="rect">
            <a:avLst/>
          </a:prstGeom>
        </p:spPr>
      </p:pic>
      <p:sp>
        <p:nvSpPr>
          <p:cNvPr id="7" name="TextBox 6">
            <a:extLst>
              <a:ext uri="{FF2B5EF4-FFF2-40B4-BE49-F238E27FC236}">
                <a16:creationId xmlns:a16="http://schemas.microsoft.com/office/drawing/2014/main" id="{1987AD01-3616-4105-BB37-D2D280E9FED8}"/>
              </a:ext>
            </a:extLst>
          </p:cNvPr>
          <p:cNvSpPr txBox="1"/>
          <p:nvPr/>
        </p:nvSpPr>
        <p:spPr>
          <a:xfrm>
            <a:off x="7700211" y="6334780"/>
            <a:ext cx="1625253" cy="523220"/>
          </a:xfrm>
          <a:prstGeom prst="rect">
            <a:avLst/>
          </a:prstGeom>
          <a:noFill/>
        </p:spPr>
        <p:txBody>
          <a:bodyPr wrap="none" rtlCol="0">
            <a:spAutoFit/>
          </a:bodyPr>
          <a:lstStyle/>
          <a:p>
            <a:r>
              <a:rPr lang="en-US" sz="2800" b="1" dirty="0"/>
              <a:t>Local PCA</a:t>
            </a:r>
            <a:endParaRPr lang="en-US" sz="4400" b="1" dirty="0"/>
          </a:p>
        </p:txBody>
      </p:sp>
    </p:spTree>
    <p:extLst>
      <p:ext uri="{BB962C8B-B14F-4D97-AF65-F5344CB8AC3E}">
        <p14:creationId xmlns:p14="http://schemas.microsoft.com/office/powerpoint/2010/main" val="1242843366"/>
      </p:ext>
    </p:extLst>
  </p:cSld>
  <p:clrMapOvr>
    <a:masterClrMapping/>
  </p:clrMapOvr>
  <p:transition>
    <p:fade/>
  </p:transition>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8FECCC0-D669-4CBA-B616-5BE18984CD33}"/>
              </a:ext>
            </a:extLst>
          </p:cNvPr>
          <p:cNvSpPr>
            <a:spLocks noGrp="1"/>
          </p:cNvSpPr>
          <p:nvPr>
            <p:ph type="title"/>
          </p:nvPr>
        </p:nvSpPr>
        <p:spPr/>
        <p:txBody>
          <a:bodyPr/>
          <a:lstStyle/>
          <a:p>
            <a:endParaRPr lang="en-US"/>
          </a:p>
        </p:txBody>
      </p:sp>
      <p:sp>
        <p:nvSpPr>
          <p:cNvPr id="9" name="Title 1">
            <a:extLst>
              <a:ext uri="{FF2B5EF4-FFF2-40B4-BE49-F238E27FC236}">
                <a16:creationId xmlns:a16="http://schemas.microsoft.com/office/drawing/2014/main" id="{7CA36576-5028-4B1D-B2FF-DFC46CFF4B1E}"/>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Other Methods</a:t>
            </a:r>
          </a:p>
        </p:txBody>
      </p:sp>
      <p:pic>
        <p:nvPicPr>
          <p:cNvPr id="10" name="Picture 9" descr="A picture containing old&#10;&#10;Description automatically generated">
            <a:extLst>
              <a:ext uri="{FF2B5EF4-FFF2-40B4-BE49-F238E27FC236}">
                <a16:creationId xmlns:a16="http://schemas.microsoft.com/office/drawing/2014/main" id="{2E00B7CE-CB11-43EC-943D-DEAA0BB6A4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53250" y="1619248"/>
            <a:ext cx="5238750" cy="5238750"/>
          </a:xfrm>
          <a:prstGeom prst="rect">
            <a:avLst/>
          </a:prstGeom>
        </p:spPr>
      </p:pic>
      <p:sp>
        <p:nvSpPr>
          <p:cNvPr id="7" name="Content Placeholder 2">
            <a:extLst>
              <a:ext uri="{FF2B5EF4-FFF2-40B4-BE49-F238E27FC236}">
                <a16:creationId xmlns:a16="http://schemas.microsoft.com/office/drawing/2014/main" id="{AA9AC869-739E-4E91-A39A-15CE3F5EFBE2}"/>
              </a:ext>
            </a:extLst>
          </p:cNvPr>
          <p:cNvSpPr>
            <a:spLocks noGrp="1"/>
          </p:cNvSpPr>
          <p:nvPr>
            <p:ph idx="1"/>
          </p:nvPr>
        </p:nvSpPr>
        <p:spPr>
          <a:xfrm>
            <a:off x="838203" y="1825625"/>
            <a:ext cx="6115047" cy="4351338"/>
          </a:xfrm>
        </p:spPr>
        <p:txBody>
          <a:bodyPr/>
          <a:lstStyle/>
          <a:p>
            <a:r>
              <a:rPr lang="en-US" sz="4400" b="1" dirty="0"/>
              <a:t>Potential Contrast</a:t>
            </a:r>
          </a:p>
          <a:p>
            <a:endParaRPr lang="en-US" sz="4400" b="1" dirty="0"/>
          </a:p>
          <a:p>
            <a:r>
              <a:rPr lang="en-US" sz="4400" b="1" dirty="0"/>
              <a:t>Spectral Derivative</a:t>
            </a:r>
          </a:p>
          <a:p>
            <a:endParaRPr lang="en-US" sz="4400" b="1" dirty="0"/>
          </a:p>
          <a:p>
            <a:r>
              <a:rPr lang="en-US" sz="4400" b="1" dirty="0"/>
              <a:t>Greyscale Remapping</a:t>
            </a:r>
          </a:p>
          <a:p>
            <a:endParaRPr lang="en-US" dirty="0"/>
          </a:p>
          <a:p>
            <a:endParaRPr lang="en-US" dirty="0"/>
          </a:p>
        </p:txBody>
      </p:sp>
    </p:spTree>
    <p:extLst>
      <p:ext uri="{BB962C8B-B14F-4D97-AF65-F5344CB8AC3E}">
        <p14:creationId xmlns:p14="http://schemas.microsoft.com/office/powerpoint/2010/main" val="1246382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BF8513-8D16-4CF4-AA1F-DA66AA4A27BD}"/>
              </a:ext>
            </a:extLst>
          </p:cNvPr>
          <p:cNvSpPr>
            <a:spLocks noGrp="1"/>
          </p:cNvSpPr>
          <p:nvPr>
            <p:ph idx="1"/>
          </p:nvPr>
        </p:nvSpPr>
        <p:spPr>
          <a:xfrm>
            <a:off x="838203" y="1825625"/>
            <a:ext cx="6115047" cy="4351338"/>
          </a:xfrm>
        </p:spPr>
        <p:txBody>
          <a:bodyPr/>
          <a:lstStyle/>
          <a:p>
            <a:r>
              <a:rPr lang="en-US" dirty="0"/>
              <a:t>Potential contrast provides a way to quantify</a:t>
            </a:r>
          </a:p>
          <a:p>
            <a:r>
              <a:rPr lang="en-US" dirty="0"/>
              <a:t>Applications</a:t>
            </a:r>
          </a:p>
          <a:p>
            <a:pPr lvl="1"/>
            <a:r>
              <a:rPr lang="en-US" dirty="0"/>
              <a:t>Find best bands or regions of a hyperspectral cube (next slide).</a:t>
            </a:r>
          </a:p>
          <a:p>
            <a:pPr lvl="1"/>
            <a:r>
              <a:rPr lang="en-US" dirty="0"/>
              <a:t>Perform PCA or other methods on only the best bands or best regions.</a:t>
            </a:r>
          </a:p>
          <a:p>
            <a:pPr lvl="1"/>
            <a:r>
              <a:rPr lang="en-US" dirty="0"/>
              <a:t>Quantify the quality of MNF or PCA projections or other results.</a:t>
            </a:r>
          </a:p>
          <a:p>
            <a:endParaRPr lang="en-US" dirty="0"/>
          </a:p>
        </p:txBody>
      </p:sp>
      <p:sp>
        <p:nvSpPr>
          <p:cNvPr id="8" name="Title 7">
            <a:extLst>
              <a:ext uri="{FF2B5EF4-FFF2-40B4-BE49-F238E27FC236}">
                <a16:creationId xmlns:a16="http://schemas.microsoft.com/office/drawing/2014/main" id="{28FECCC0-D669-4CBA-B616-5BE18984CD33}"/>
              </a:ext>
            </a:extLst>
          </p:cNvPr>
          <p:cNvSpPr>
            <a:spLocks noGrp="1"/>
          </p:cNvSpPr>
          <p:nvPr>
            <p:ph type="title"/>
          </p:nvPr>
        </p:nvSpPr>
        <p:spPr/>
        <p:txBody>
          <a:bodyPr/>
          <a:lstStyle/>
          <a:p>
            <a:endParaRPr lang="en-US"/>
          </a:p>
        </p:txBody>
      </p:sp>
      <p:sp>
        <p:nvSpPr>
          <p:cNvPr id="9" name="Title 1">
            <a:extLst>
              <a:ext uri="{FF2B5EF4-FFF2-40B4-BE49-F238E27FC236}">
                <a16:creationId xmlns:a16="http://schemas.microsoft.com/office/drawing/2014/main" id="{7CA36576-5028-4B1D-B2FF-DFC46CFF4B1E}"/>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Potential Contrast</a:t>
            </a:r>
          </a:p>
        </p:txBody>
      </p:sp>
      <p:pic>
        <p:nvPicPr>
          <p:cNvPr id="10" name="Picture 9" descr="A picture containing old&#10;&#10;Description automatically generated">
            <a:extLst>
              <a:ext uri="{FF2B5EF4-FFF2-40B4-BE49-F238E27FC236}">
                <a16:creationId xmlns:a16="http://schemas.microsoft.com/office/drawing/2014/main" id="{2E00B7CE-CB11-43EC-943D-DEAA0BB6A4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53250" y="1619250"/>
            <a:ext cx="5238750" cy="5238750"/>
          </a:xfrm>
          <a:prstGeom prst="rect">
            <a:avLst/>
          </a:prstGeom>
        </p:spPr>
      </p:pic>
      <p:sp>
        <p:nvSpPr>
          <p:cNvPr id="11" name="TextBox 10">
            <a:extLst>
              <a:ext uri="{FF2B5EF4-FFF2-40B4-BE49-F238E27FC236}">
                <a16:creationId xmlns:a16="http://schemas.microsoft.com/office/drawing/2014/main" id="{63C74A7B-A328-4230-89D1-48AF4E5649D5}"/>
              </a:ext>
            </a:extLst>
          </p:cNvPr>
          <p:cNvSpPr txBox="1"/>
          <p:nvPr/>
        </p:nvSpPr>
        <p:spPr>
          <a:xfrm>
            <a:off x="4186018" y="6169707"/>
            <a:ext cx="2767232"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Sampled Underdrawings</a:t>
            </a:r>
          </a:p>
          <a:p>
            <a:pPr marL="285750" indent="-285750">
              <a:buFont typeface="Arial" panose="020B0604020202020204" pitchFamily="34" charset="0"/>
              <a:buChar char="•"/>
            </a:pPr>
            <a:r>
              <a:rPr lang="en-US" dirty="0">
                <a:solidFill>
                  <a:srgbClr val="0000FF"/>
                </a:solidFill>
              </a:rPr>
              <a:t>Sampled Background</a:t>
            </a:r>
          </a:p>
        </p:txBody>
      </p:sp>
      <p:sp>
        <p:nvSpPr>
          <p:cNvPr id="7" name="Arrow: Right 6">
            <a:hlinkClick r:id="rId3" action="ppaction://hlinksldjump"/>
            <a:extLst>
              <a:ext uri="{FF2B5EF4-FFF2-40B4-BE49-F238E27FC236}">
                <a16:creationId xmlns:a16="http://schemas.microsoft.com/office/drawing/2014/main" id="{80B16171-5F0C-4089-A550-886BCB674D6B}"/>
              </a:ext>
            </a:extLst>
          </p:cNvPr>
          <p:cNvSpPr/>
          <p:nvPr/>
        </p:nvSpPr>
        <p:spPr>
          <a:xfrm flipH="1">
            <a:off x="93728" y="6176963"/>
            <a:ext cx="1685900" cy="499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Return to poster</a:t>
            </a:r>
          </a:p>
        </p:txBody>
      </p:sp>
      <p:sp>
        <p:nvSpPr>
          <p:cNvPr id="12" name="Arrow: Right 11">
            <a:extLst>
              <a:ext uri="{FF2B5EF4-FFF2-40B4-BE49-F238E27FC236}">
                <a16:creationId xmlns:a16="http://schemas.microsoft.com/office/drawing/2014/main" id="{CE60CE5A-58BE-412A-AF30-0B3222D4B422}"/>
              </a:ext>
            </a:extLst>
          </p:cNvPr>
          <p:cNvSpPr/>
          <p:nvPr/>
        </p:nvSpPr>
        <p:spPr>
          <a:xfrm>
            <a:off x="1959452" y="6176963"/>
            <a:ext cx="1685900" cy="499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More details</a:t>
            </a:r>
          </a:p>
        </p:txBody>
      </p:sp>
    </p:spTree>
    <p:extLst>
      <p:ext uri="{BB962C8B-B14F-4D97-AF65-F5344CB8AC3E}">
        <p14:creationId xmlns:p14="http://schemas.microsoft.com/office/powerpoint/2010/main" val="30963220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rimmed2">
            <a:hlinkClick r:id="" action="ppaction://media"/>
            <a:extLst>
              <a:ext uri="{FF2B5EF4-FFF2-40B4-BE49-F238E27FC236}">
                <a16:creationId xmlns:a16="http://schemas.microsoft.com/office/drawing/2014/main" id="{56AD03C8-97A9-478F-9035-47F2E90FFD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1D839DC-9C12-4233-B5DD-6464F34BA5C1}"/>
              </a:ext>
            </a:extLst>
          </p:cNvPr>
          <p:cNvSpPr txBox="1"/>
          <p:nvPr/>
        </p:nvSpPr>
        <p:spPr>
          <a:xfrm>
            <a:off x="0" y="0"/>
            <a:ext cx="4490518" cy="923330"/>
          </a:xfrm>
          <a:prstGeom prst="rect">
            <a:avLst/>
          </a:prstGeom>
          <a:noFill/>
        </p:spPr>
        <p:txBody>
          <a:bodyPr wrap="square">
            <a:spAutoFit/>
          </a:bodyPr>
          <a:lstStyle/>
          <a:p>
            <a:r>
              <a:rPr lang="en-US" b="1" dirty="0"/>
              <a:t>Play the video to see each band of the hyperspectral cube and the corresponding Potential Contrast value.</a:t>
            </a:r>
          </a:p>
        </p:txBody>
      </p:sp>
    </p:spTree>
    <p:extLst>
      <p:ext uri="{BB962C8B-B14F-4D97-AF65-F5344CB8AC3E}">
        <p14:creationId xmlns:p14="http://schemas.microsoft.com/office/powerpoint/2010/main" val="2216085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F236-1F96-4CF8-BDE7-DEC38881DC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6F2B90-9939-4335-9A5B-4A689854F35F}"/>
              </a:ext>
            </a:extLst>
          </p:cNvPr>
          <p:cNvSpPr>
            <a:spLocks noGrp="1"/>
          </p:cNvSpPr>
          <p:nvPr>
            <p:ph idx="1"/>
          </p:nvPr>
        </p:nvSpPr>
        <p:spPr/>
        <p:txBody>
          <a:bodyPr/>
          <a:lstStyle/>
          <a:p>
            <a:r>
              <a:rPr lang="en-US" dirty="0"/>
              <a:t>I might also add spectral derivative results.</a:t>
            </a:r>
          </a:p>
          <a:p>
            <a:pPr lvl="1"/>
            <a:r>
              <a:rPr lang="en-US" dirty="0"/>
              <a:t>Underdrawings stay more constant across hyperspectral bands (variance is lower), so they appear in the derivative.</a:t>
            </a:r>
          </a:p>
          <a:p>
            <a:pPr lvl="1"/>
            <a:r>
              <a:rPr lang="en-US" dirty="0"/>
              <a:t>Cracks are less visible.</a:t>
            </a:r>
          </a:p>
          <a:p>
            <a:pPr lvl="1"/>
            <a:r>
              <a:rPr lang="en-US" dirty="0"/>
              <a:t>Can help distinguish underdrawings from other, possibly confusing, details.</a:t>
            </a:r>
          </a:p>
        </p:txBody>
      </p:sp>
      <p:sp>
        <p:nvSpPr>
          <p:cNvPr id="4" name="Title 1">
            <a:extLst>
              <a:ext uri="{FF2B5EF4-FFF2-40B4-BE49-F238E27FC236}">
                <a16:creationId xmlns:a16="http://schemas.microsoft.com/office/drawing/2014/main" id="{C12E4E5D-21BB-4D7A-92B7-F6C8FB415A49}"/>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Spectral Derivative</a:t>
            </a:r>
          </a:p>
        </p:txBody>
      </p:sp>
    </p:spTree>
    <p:extLst>
      <p:ext uri="{BB962C8B-B14F-4D97-AF65-F5344CB8AC3E}">
        <p14:creationId xmlns:p14="http://schemas.microsoft.com/office/powerpoint/2010/main" val="1566883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E4C8-84C3-4524-B14B-82C7619712E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83283D-6149-4227-9544-FC11E01EF145}"/>
              </a:ext>
            </a:extLst>
          </p:cNvPr>
          <p:cNvSpPr>
            <a:spLocks noGrp="1"/>
          </p:cNvSpPr>
          <p:nvPr>
            <p:ph idx="1"/>
          </p:nvPr>
        </p:nvSpPr>
        <p:spPr/>
        <p:txBody>
          <a:bodyPr/>
          <a:lstStyle/>
          <a:p>
            <a:r>
              <a:rPr lang="en-US" dirty="0"/>
              <a:t>We can also remap greyscale values to improve result clarity.</a:t>
            </a:r>
          </a:p>
        </p:txBody>
      </p:sp>
      <p:pic>
        <p:nvPicPr>
          <p:cNvPr id="4" name="AllPCA">
            <a:extLst>
              <a:ext uri="{FF2B5EF4-FFF2-40B4-BE49-F238E27FC236}">
                <a16:creationId xmlns:a16="http://schemas.microsoft.com/office/drawing/2014/main" id="{25F65E5D-5653-4AD5-8596-44DCBF08FA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1130" y="2400423"/>
            <a:ext cx="4475747" cy="4475747"/>
          </a:xfrm>
          <a:prstGeom prst="rect">
            <a:avLst/>
          </a:prstGeom>
        </p:spPr>
      </p:pic>
      <p:pic>
        <p:nvPicPr>
          <p:cNvPr id="5" name="editPCA" descr="A group of people around each other&#10;&#10;Description automatically generated">
            <a:extLst>
              <a:ext uri="{FF2B5EF4-FFF2-40B4-BE49-F238E27FC236}">
                <a16:creationId xmlns:a16="http://schemas.microsoft.com/office/drawing/2014/main" id="{7DAD969A-5E05-4A56-A771-A9A4144CBB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20589" y="2373727"/>
            <a:ext cx="4484271" cy="4484271"/>
          </a:xfrm>
          <a:prstGeom prst="rect">
            <a:avLst/>
          </a:prstGeom>
        </p:spPr>
      </p:pic>
      <p:sp>
        <p:nvSpPr>
          <p:cNvPr id="6" name="AllPCAt">
            <a:extLst>
              <a:ext uri="{FF2B5EF4-FFF2-40B4-BE49-F238E27FC236}">
                <a16:creationId xmlns:a16="http://schemas.microsoft.com/office/drawing/2014/main" id="{35141AED-776F-4679-A296-ECB1803969CD}"/>
              </a:ext>
            </a:extLst>
          </p:cNvPr>
          <p:cNvSpPr/>
          <p:nvPr/>
        </p:nvSpPr>
        <p:spPr>
          <a:xfrm>
            <a:off x="587140" y="6543962"/>
            <a:ext cx="1744388" cy="369332"/>
          </a:xfrm>
          <a:prstGeom prst="rect">
            <a:avLst/>
          </a:prstGeom>
        </p:spPr>
        <p:txBody>
          <a:bodyPr wrap="square">
            <a:spAutoFit/>
          </a:bodyPr>
          <a:lstStyle/>
          <a:p>
            <a:r>
              <a:rPr lang="en-US" b="1" dirty="0"/>
              <a:t>Global PCA</a:t>
            </a:r>
          </a:p>
        </p:txBody>
      </p:sp>
      <p:sp>
        <p:nvSpPr>
          <p:cNvPr id="7" name="editPCAt">
            <a:extLst>
              <a:ext uri="{FF2B5EF4-FFF2-40B4-BE49-F238E27FC236}">
                <a16:creationId xmlns:a16="http://schemas.microsoft.com/office/drawing/2014/main" id="{7EA9D2D4-3ADE-464E-A743-3E40E6C07638}"/>
              </a:ext>
            </a:extLst>
          </p:cNvPr>
          <p:cNvSpPr/>
          <p:nvPr/>
        </p:nvSpPr>
        <p:spPr>
          <a:xfrm>
            <a:off x="7120589" y="6451544"/>
            <a:ext cx="5071366" cy="369332"/>
          </a:xfrm>
          <a:prstGeom prst="rect">
            <a:avLst/>
          </a:prstGeom>
        </p:spPr>
        <p:txBody>
          <a:bodyPr wrap="square">
            <a:spAutoFit/>
          </a:bodyPr>
          <a:lstStyle/>
          <a:p>
            <a:r>
              <a:rPr lang="en-US" b="1" dirty="0"/>
              <a:t>Global PCA with greyscale remapping</a:t>
            </a:r>
          </a:p>
        </p:txBody>
      </p:sp>
      <p:sp>
        <p:nvSpPr>
          <p:cNvPr id="8" name="Title 1">
            <a:extLst>
              <a:ext uri="{FF2B5EF4-FFF2-40B4-BE49-F238E27FC236}">
                <a16:creationId xmlns:a16="http://schemas.microsoft.com/office/drawing/2014/main" id="{C061C8CB-E265-4D2A-9DD3-6B22FC36290A}"/>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Greyscale Remapping</a:t>
            </a:r>
          </a:p>
        </p:txBody>
      </p:sp>
    </p:spTree>
    <p:extLst>
      <p:ext uri="{BB962C8B-B14F-4D97-AF65-F5344CB8AC3E}">
        <p14:creationId xmlns:p14="http://schemas.microsoft.com/office/powerpoint/2010/main" val="17404854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Duke Cadence Software User's Page">
            <a:extLst>
              <a:ext uri="{FF2B5EF4-FFF2-40B4-BE49-F238E27FC236}">
                <a16:creationId xmlns:a16="http://schemas.microsoft.com/office/drawing/2014/main" id="{1DB9DAD6-9B2F-4CF1-8D12-42618071558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9575" y="5762625"/>
            <a:ext cx="417195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49921C5-06FA-4F8E-8379-0E75E3CA7475}"/>
              </a:ext>
            </a:extLst>
          </p:cNvPr>
          <p:cNvPicPr>
            <a:picLocks noChangeAspect="1"/>
          </p:cNvPicPr>
          <p:nvPr/>
        </p:nvPicPr>
        <p:blipFill>
          <a:blip r:embed="rId3"/>
          <a:stretch>
            <a:fillRect/>
          </a:stretch>
        </p:blipFill>
        <p:spPr>
          <a:xfrm>
            <a:off x="4793490" y="5648328"/>
            <a:ext cx="4695825" cy="1209675"/>
          </a:xfrm>
          <a:prstGeom prst="rect">
            <a:avLst/>
          </a:prstGeom>
        </p:spPr>
      </p:pic>
      <p:sp>
        <p:nvSpPr>
          <p:cNvPr id="10" name="Content Placeholder 2">
            <a:extLst>
              <a:ext uri="{FF2B5EF4-FFF2-40B4-BE49-F238E27FC236}">
                <a16:creationId xmlns:a16="http://schemas.microsoft.com/office/drawing/2014/main" id="{DDCE8CB5-BE6B-4680-8F14-F0920CECDD48}"/>
              </a:ext>
            </a:extLst>
          </p:cNvPr>
          <p:cNvSpPr>
            <a:spLocks noGrp="1"/>
          </p:cNvSpPr>
          <p:nvPr>
            <p:ph idx="1"/>
          </p:nvPr>
        </p:nvSpPr>
        <p:spPr>
          <a:xfrm>
            <a:off x="838203" y="1825625"/>
            <a:ext cx="10515600" cy="4351338"/>
          </a:xfrm>
        </p:spPr>
        <p:txBody>
          <a:bodyPr/>
          <a:lstStyle/>
          <a:p>
            <a:r>
              <a:rPr lang="en-US" dirty="0"/>
              <a:t>Here’s a place to put additional references or acknowledgements</a:t>
            </a:r>
          </a:p>
        </p:txBody>
      </p:sp>
      <p:sp>
        <p:nvSpPr>
          <p:cNvPr id="11" name="Flowchart: Alternate Process 10">
            <a:extLst>
              <a:ext uri="{FF2B5EF4-FFF2-40B4-BE49-F238E27FC236}">
                <a16:creationId xmlns:a16="http://schemas.microsoft.com/office/drawing/2014/main" id="{C39189F1-A64D-4ACE-B4F6-4E476663E1EE}"/>
              </a:ext>
            </a:extLst>
          </p:cNvPr>
          <p:cNvSpPr/>
          <p:nvPr/>
        </p:nvSpPr>
        <p:spPr>
          <a:xfrm>
            <a:off x="314325" y="5448300"/>
            <a:ext cx="9734550" cy="1409700"/>
          </a:xfrm>
          <a:prstGeom prst="flowChartAlternate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CF70BF3-E11A-4583-81DA-4C38CA537650}"/>
              </a:ext>
            </a:extLst>
          </p:cNvPr>
          <p:cNvSpPr txBox="1">
            <a:spLocks/>
          </p:cNvSpPr>
          <p:nvPr/>
        </p:nvSpPr>
        <p:spPr>
          <a:xfrm>
            <a:off x="0" y="2"/>
            <a:ext cx="12192000" cy="6857998"/>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500" b="1" dirty="0">
                <a:solidFill>
                  <a:schemeClr val="bg1"/>
                </a:solidFill>
              </a:rPr>
              <a:t>References &amp; Acknowledgements</a:t>
            </a:r>
          </a:p>
        </p:txBody>
      </p:sp>
    </p:spTree>
    <p:extLst>
      <p:ext uri="{BB962C8B-B14F-4D97-AF65-F5344CB8AC3E}">
        <p14:creationId xmlns:p14="http://schemas.microsoft.com/office/powerpoint/2010/main" val="2962369018"/>
      </p:ext>
    </p:extLst>
  </p:cSld>
  <p:clrMapOvr>
    <a:masterClrMapping/>
  </p:clrMapOvr>
  <p:transition advTm="10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F85E-9EF9-4CEA-B05A-6279DE96F64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504FF7-2851-4AA6-94EC-EE771F283E2A}"/>
              </a:ext>
            </a:extLst>
          </p:cNvPr>
          <p:cNvSpPr>
            <a:spLocks noGrp="1"/>
          </p:cNvSpPr>
          <p:nvPr>
            <p:ph idx="1"/>
          </p:nvPr>
        </p:nvSpPr>
        <p:spPr/>
        <p:txBody>
          <a:bodyPr/>
          <a:lstStyle/>
          <a:p>
            <a:r>
              <a:rPr lang="en-US" dirty="0"/>
              <a:t>Here’s a place to put additional references or acknowledgements</a:t>
            </a:r>
          </a:p>
        </p:txBody>
      </p:sp>
    </p:spTree>
    <p:extLst>
      <p:ext uri="{BB962C8B-B14F-4D97-AF65-F5344CB8AC3E}">
        <p14:creationId xmlns:p14="http://schemas.microsoft.com/office/powerpoint/2010/main" val="12457235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840F-28E6-46D6-A36B-166B26B4F63E}"/>
              </a:ext>
            </a:extLst>
          </p:cNvPr>
          <p:cNvSpPr>
            <a:spLocks noGrp="1"/>
          </p:cNvSpPr>
          <p:nvPr>
            <p:ph type="title"/>
          </p:nvPr>
        </p:nvSpPr>
        <p:spPr>
          <a:xfrm>
            <a:off x="0" y="1"/>
            <a:ext cx="12192000" cy="1606608"/>
          </a:xfrm>
          <a:solidFill>
            <a:srgbClr val="012169"/>
          </a:solidFill>
        </p:spPr>
        <p:txBody>
          <a:bodyPr vert="horz" lIns="91440" tIns="45720" rIns="91440" bIns="45720" rtlCol="0" anchor="ctr">
            <a:normAutofit/>
          </a:bodyPr>
          <a:lstStyle/>
          <a:p>
            <a:pPr algn="ctr"/>
            <a:r>
              <a:rPr lang="en-US" sz="5400" b="1" dirty="0">
                <a:solidFill>
                  <a:schemeClr val="bg1"/>
                </a:solidFill>
              </a:rPr>
              <a:t>The</a:t>
            </a:r>
            <a:r>
              <a:rPr lang="en-US" sz="5400" b="1" i="1" dirty="0">
                <a:solidFill>
                  <a:schemeClr val="bg1"/>
                </a:solidFill>
              </a:rPr>
              <a:t> Adoration of the Kings</a:t>
            </a:r>
          </a:p>
        </p:txBody>
      </p:sp>
      <p:sp>
        <p:nvSpPr>
          <p:cNvPr id="4" name="Content Placeholder 2">
            <a:extLst>
              <a:ext uri="{FF2B5EF4-FFF2-40B4-BE49-F238E27FC236}">
                <a16:creationId xmlns:a16="http://schemas.microsoft.com/office/drawing/2014/main" id="{8573B144-D3A8-477D-BD11-B41D976543AA}"/>
              </a:ext>
            </a:extLst>
          </p:cNvPr>
          <p:cNvSpPr txBox="1">
            <a:spLocks/>
          </p:cNvSpPr>
          <p:nvPr/>
        </p:nvSpPr>
        <p:spPr>
          <a:xfrm>
            <a:off x="838202" y="1825625"/>
            <a:ext cx="10841139" cy="4351338"/>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Content Placeholder 4" descr="A group of people dancing&#10;&#10;Description automatically generated with medium confidence">
            <a:extLst>
              <a:ext uri="{FF2B5EF4-FFF2-40B4-BE49-F238E27FC236}">
                <a16:creationId xmlns:a16="http://schemas.microsoft.com/office/drawing/2014/main" id="{7834185D-8500-4398-BC66-F6E0C43B56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38901" y="3688276"/>
            <a:ext cx="7114198" cy="2987963"/>
          </a:xfrm>
          <a:prstGeom prst="rect">
            <a:avLst/>
          </a:prstGeom>
        </p:spPr>
      </p:pic>
      <p:sp>
        <p:nvSpPr>
          <p:cNvPr id="16" name="Content Placeholder 2">
            <a:extLst>
              <a:ext uri="{FF2B5EF4-FFF2-40B4-BE49-F238E27FC236}">
                <a16:creationId xmlns:a16="http://schemas.microsoft.com/office/drawing/2014/main" id="{5592476C-BB6F-414B-A9C7-EDAED3EF9805}"/>
              </a:ext>
            </a:extLst>
          </p:cNvPr>
          <p:cNvSpPr txBox="1">
            <a:spLocks/>
          </p:cNvSpPr>
          <p:nvPr/>
        </p:nvSpPr>
        <p:spPr>
          <a:xfrm>
            <a:off x="838203" y="1825625"/>
            <a:ext cx="10515600" cy="4351338"/>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i="1" dirty="0"/>
              <a:t>Adoration of the Kings</a:t>
            </a:r>
            <a:r>
              <a:rPr lang="en-US" dirty="0"/>
              <a:t> is a tempura on wood painting completed by Sandro Botticelli and </a:t>
            </a:r>
            <a:r>
              <a:rPr lang="en-US" dirty="0" err="1"/>
              <a:t>Filippino</a:t>
            </a:r>
            <a:r>
              <a:rPr lang="en-US" dirty="0"/>
              <a:t> Lippi around 1472.</a:t>
            </a:r>
          </a:p>
          <a:p>
            <a:r>
              <a:rPr lang="en-US" dirty="0"/>
              <a:t>We use details of this work as a case study for methods to enhance visualization concealed underdrawings.</a:t>
            </a:r>
          </a:p>
          <a:p>
            <a:endParaRPr lang="en-US" dirty="0"/>
          </a:p>
          <a:p>
            <a:endParaRPr lang="en-US" dirty="0"/>
          </a:p>
        </p:txBody>
      </p:sp>
      <p:sp>
        <p:nvSpPr>
          <p:cNvPr id="23" name="Arrow: Right 22">
            <a:hlinkClick r:id="rId4" action="ppaction://hlinksldjump"/>
            <a:extLst>
              <a:ext uri="{FF2B5EF4-FFF2-40B4-BE49-F238E27FC236}">
                <a16:creationId xmlns:a16="http://schemas.microsoft.com/office/drawing/2014/main" id="{1F58979E-733B-48B6-AF80-B6E676CDB158}"/>
              </a:ext>
            </a:extLst>
          </p:cNvPr>
          <p:cNvSpPr/>
          <p:nvPr/>
        </p:nvSpPr>
        <p:spPr>
          <a:xfrm flipH="1">
            <a:off x="93728" y="6176963"/>
            <a:ext cx="1685900" cy="499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Return to poster</a:t>
            </a:r>
          </a:p>
        </p:txBody>
      </p:sp>
      <p:sp>
        <p:nvSpPr>
          <p:cNvPr id="24" name="Arrow: Right 23">
            <a:extLst>
              <a:ext uri="{FF2B5EF4-FFF2-40B4-BE49-F238E27FC236}">
                <a16:creationId xmlns:a16="http://schemas.microsoft.com/office/drawing/2014/main" id="{94A2DD07-C703-40C3-96C7-AEF657FA6C2D}"/>
              </a:ext>
            </a:extLst>
          </p:cNvPr>
          <p:cNvSpPr/>
          <p:nvPr/>
        </p:nvSpPr>
        <p:spPr>
          <a:xfrm>
            <a:off x="10409382" y="6176963"/>
            <a:ext cx="1685900" cy="499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More details</a:t>
            </a:r>
          </a:p>
        </p:txBody>
      </p:sp>
      <p:sp>
        <p:nvSpPr>
          <p:cNvPr id="6" name="Content Placeholder 5">
            <a:extLst>
              <a:ext uri="{FF2B5EF4-FFF2-40B4-BE49-F238E27FC236}">
                <a16:creationId xmlns:a16="http://schemas.microsoft.com/office/drawing/2014/main" id="{F654DFEC-4EE6-4AC1-A21D-7F5D7B40524C}"/>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6D666F5B-8DA4-4B92-93EF-8CEEA7051D22}"/>
              </a:ext>
            </a:extLst>
          </p:cNvPr>
          <p:cNvPicPr>
            <a:picLocks noChangeAspect="1"/>
          </p:cNvPicPr>
          <p:nvPr/>
        </p:nvPicPr>
        <p:blipFill>
          <a:blip r:embed="rId5"/>
          <a:stretch>
            <a:fillRect/>
          </a:stretch>
        </p:blipFill>
        <p:spPr>
          <a:xfrm>
            <a:off x="0" y="1737359"/>
            <a:ext cx="12192000" cy="5120640"/>
          </a:xfrm>
          <a:prstGeom prst="rect">
            <a:avLst/>
          </a:prstGeom>
        </p:spPr>
      </p:pic>
    </p:spTree>
    <p:extLst>
      <p:ext uri="{BB962C8B-B14F-4D97-AF65-F5344CB8AC3E}">
        <p14:creationId xmlns:p14="http://schemas.microsoft.com/office/powerpoint/2010/main" val="3464506138"/>
      </p:ext>
    </p:extLst>
  </p:cSld>
  <p:clrMapOvr>
    <a:masterClrMapping/>
  </p:clrMapOvr>
  <p:transition advTm="0">
    <p:fade/>
  </p:transition>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840F-28E6-46D6-A36B-166B26B4F63E}"/>
              </a:ext>
            </a:extLst>
          </p:cNvPr>
          <p:cNvSpPr>
            <a:spLocks noGrp="1"/>
          </p:cNvSpPr>
          <p:nvPr>
            <p:ph type="title"/>
          </p:nvPr>
        </p:nvSpPr>
        <p:spPr>
          <a:xfrm>
            <a:off x="0" y="1"/>
            <a:ext cx="12192000" cy="1606608"/>
          </a:xfrm>
          <a:solidFill>
            <a:srgbClr val="012169"/>
          </a:solidFill>
        </p:spPr>
        <p:txBody>
          <a:bodyPr vert="horz" lIns="91440" tIns="45720" rIns="91440" bIns="45720" rtlCol="0" anchor="ctr">
            <a:normAutofit/>
          </a:bodyPr>
          <a:lstStyle/>
          <a:p>
            <a:pPr algn="ctr"/>
            <a:r>
              <a:rPr lang="en-US" sz="5400" b="1" dirty="0">
                <a:solidFill>
                  <a:schemeClr val="bg1"/>
                </a:solidFill>
              </a:rPr>
              <a:t>The</a:t>
            </a:r>
            <a:r>
              <a:rPr lang="en-US" sz="5400" b="1" i="1" dirty="0">
                <a:solidFill>
                  <a:schemeClr val="bg1"/>
                </a:solidFill>
              </a:rPr>
              <a:t> Adoration of the Kings</a:t>
            </a:r>
          </a:p>
        </p:txBody>
      </p:sp>
      <p:sp>
        <p:nvSpPr>
          <p:cNvPr id="4" name="Content Placeholder 2">
            <a:extLst>
              <a:ext uri="{FF2B5EF4-FFF2-40B4-BE49-F238E27FC236}">
                <a16:creationId xmlns:a16="http://schemas.microsoft.com/office/drawing/2014/main" id="{8573B144-D3A8-477D-BD11-B41D976543AA}"/>
              </a:ext>
            </a:extLst>
          </p:cNvPr>
          <p:cNvSpPr txBox="1">
            <a:spLocks/>
          </p:cNvSpPr>
          <p:nvPr/>
        </p:nvSpPr>
        <p:spPr>
          <a:xfrm>
            <a:off x="838202" y="1825625"/>
            <a:ext cx="10841139" cy="4351338"/>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Content Placeholder 4" descr="A group of people dancing&#10;&#10;Description automatically generated with medium confidence">
            <a:extLst>
              <a:ext uri="{FF2B5EF4-FFF2-40B4-BE49-F238E27FC236}">
                <a16:creationId xmlns:a16="http://schemas.microsoft.com/office/drawing/2014/main" id="{7834185D-8500-4398-BC66-F6E0C43B56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38901" y="3688276"/>
            <a:ext cx="7114198" cy="2987963"/>
          </a:xfrm>
          <a:prstGeom prst="rect">
            <a:avLst/>
          </a:prstGeom>
        </p:spPr>
      </p:pic>
      <p:sp>
        <p:nvSpPr>
          <p:cNvPr id="16" name="Content Placeholder 2">
            <a:extLst>
              <a:ext uri="{FF2B5EF4-FFF2-40B4-BE49-F238E27FC236}">
                <a16:creationId xmlns:a16="http://schemas.microsoft.com/office/drawing/2014/main" id="{5592476C-BB6F-414B-A9C7-EDAED3EF9805}"/>
              </a:ext>
            </a:extLst>
          </p:cNvPr>
          <p:cNvSpPr txBox="1">
            <a:spLocks/>
          </p:cNvSpPr>
          <p:nvPr/>
        </p:nvSpPr>
        <p:spPr>
          <a:xfrm>
            <a:off x="838203" y="1825625"/>
            <a:ext cx="10515600" cy="4351338"/>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i="1" dirty="0"/>
              <a:t>Adoration of the Kings</a:t>
            </a:r>
            <a:r>
              <a:rPr lang="en-US" dirty="0"/>
              <a:t> is a tempura on wood painting completed by Sandro Botticelli and </a:t>
            </a:r>
            <a:r>
              <a:rPr lang="en-US" dirty="0" err="1"/>
              <a:t>Filippino</a:t>
            </a:r>
            <a:r>
              <a:rPr lang="en-US" dirty="0"/>
              <a:t> Lippi around 1472.</a:t>
            </a:r>
          </a:p>
          <a:p>
            <a:r>
              <a:rPr lang="en-US" dirty="0"/>
              <a:t>We use details of this work as a case study for methods to enhance visualization of concealed underdrawings.</a:t>
            </a:r>
          </a:p>
          <a:p>
            <a:endParaRPr lang="en-US" dirty="0"/>
          </a:p>
          <a:p>
            <a:endParaRPr lang="en-US" dirty="0"/>
          </a:p>
        </p:txBody>
      </p:sp>
      <p:sp>
        <p:nvSpPr>
          <p:cNvPr id="23" name="Arrow: Right 22">
            <a:hlinkClick r:id="rId4" action="ppaction://hlinksldjump"/>
            <a:extLst>
              <a:ext uri="{FF2B5EF4-FFF2-40B4-BE49-F238E27FC236}">
                <a16:creationId xmlns:a16="http://schemas.microsoft.com/office/drawing/2014/main" id="{1F58979E-733B-48B6-AF80-B6E676CDB158}"/>
              </a:ext>
            </a:extLst>
          </p:cNvPr>
          <p:cNvSpPr/>
          <p:nvPr/>
        </p:nvSpPr>
        <p:spPr>
          <a:xfrm flipH="1">
            <a:off x="93728" y="6176963"/>
            <a:ext cx="1685900" cy="499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Return to poster</a:t>
            </a:r>
          </a:p>
        </p:txBody>
      </p:sp>
      <p:sp>
        <p:nvSpPr>
          <p:cNvPr id="24" name="Arrow: Right 23">
            <a:extLst>
              <a:ext uri="{FF2B5EF4-FFF2-40B4-BE49-F238E27FC236}">
                <a16:creationId xmlns:a16="http://schemas.microsoft.com/office/drawing/2014/main" id="{94A2DD07-C703-40C3-96C7-AEF657FA6C2D}"/>
              </a:ext>
            </a:extLst>
          </p:cNvPr>
          <p:cNvSpPr/>
          <p:nvPr/>
        </p:nvSpPr>
        <p:spPr>
          <a:xfrm>
            <a:off x="10409382" y="6176963"/>
            <a:ext cx="1685900" cy="499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More details</a:t>
            </a:r>
          </a:p>
        </p:txBody>
      </p:sp>
    </p:spTree>
    <p:extLst>
      <p:ext uri="{BB962C8B-B14F-4D97-AF65-F5344CB8AC3E}">
        <p14:creationId xmlns:p14="http://schemas.microsoft.com/office/powerpoint/2010/main" val="3621505083"/>
      </p:ext>
    </p:extLst>
  </p:cSld>
  <p:clrMapOvr>
    <a:masterClrMapping/>
  </p:clrMapOvr>
  <p:transition>
    <p:fade/>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921E1-7E8A-453D-901B-C915EB1BE7B9}"/>
              </a:ext>
            </a:extLst>
          </p:cNvPr>
          <p:cNvSpPr>
            <a:spLocks noGrp="1"/>
          </p:cNvSpPr>
          <p:nvPr>
            <p:ph type="title"/>
          </p:nvPr>
        </p:nvSpPr>
        <p:spPr/>
        <p:txBody>
          <a:bodyPr/>
          <a:lstStyle/>
          <a:p>
            <a:r>
              <a:rPr lang="en-US" i="1" dirty="0"/>
              <a:t>The Adoration of the Kings</a:t>
            </a:r>
            <a:endParaRPr lang="en-US" dirty="0"/>
          </a:p>
        </p:txBody>
      </p:sp>
      <p:sp>
        <p:nvSpPr>
          <p:cNvPr id="3" name="Content Placeholder 2">
            <a:extLst>
              <a:ext uri="{FF2B5EF4-FFF2-40B4-BE49-F238E27FC236}">
                <a16:creationId xmlns:a16="http://schemas.microsoft.com/office/drawing/2014/main" id="{B3B7A7B7-82B4-4752-93E1-D331E0E2FA85}"/>
              </a:ext>
            </a:extLst>
          </p:cNvPr>
          <p:cNvSpPr>
            <a:spLocks noGrp="1"/>
          </p:cNvSpPr>
          <p:nvPr>
            <p:ph idx="1"/>
          </p:nvPr>
        </p:nvSpPr>
        <p:spPr/>
        <p:txBody>
          <a:bodyPr>
            <a:normAutofit/>
          </a:bodyPr>
          <a:lstStyle/>
          <a:p>
            <a:r>
              <a:rPr lang="en-US" dirty="0"/>
              <a:t>Sandro Botticelli (about 1445 – 1510) and the young </a:t>
            </a:r>
            <a:r>
              <a:rPr lang="en-US" dirty="0" err="1"/>
              <a:t>Filippino</a:t>
            </a:r>
            <a:r>
              <a:rPr lang="en-US" dirty="0"/>
              <a:t> Lippi (about 1457 – 1504) collaborated on this work. The crowd on the left is characteristic of </a:t>
            </a:r>
            <a:r>
              <a:rPr lang="en-US" dirty="0" err="1"/>
              <a:t>Boticelli’s</a:t>
            </a:r>
            <a:r>
              <a:rPr lang="en-US" dirty="0"/>
              <a:t> work, while the figures in the central foreground are most likely done by </a:t>
            </a:r>
            <a:r>
              <a:rPr lang="en-US" dirty="0" err="1"/>
              <a:t>Filippino</a:t>
            </a:r>
            <a:r>
              <a:rPr lang="en-US" dirty="0"/>
              <a:t>.</a:t>
            </a:r>
          </a:p>
          <a:p>
            <a:r>
              <a:rPr lang="en-US" dirty="0"/>
              <a:t>The painting may have been made as part of a piece of furniture and reflects the popularity of the Adoration of the Kings in Florence.</a:t>
            </a:r>
          </a:p>
          <a:p>
            <a:r>
              <a:rPr lang="en-US" i="1" dirty="0"/>
              <a:t>Any other details I should highlight/include?</a:t>
            </a:r>
          </a:p>
          <a:p>
            <a:endParaRPr lang="en-US" dirty="0"/>
          </a:p>
        </p:txBody>
      </p:sp>
      <p:sp>
        <p:nvSpPr>
          <p:cNvPr id="4" name="Title 1">
            <a:extLst>
              <a:ext uri="{FF2B5EF4-FFF2-40B4-BE49-F238E27FC236}">
                <a16:creationId xmlns:a16="http://schemas.microsoft.com/office/drawing/2014/main" id="{1822133E-BD9F-460B-855A-F6241531F29E}"/>
              </a:ext>
            </a:extLst>
          </p:cNvPr>
          <p:cNvSpPr txBox="1">
            <a:spLocks/>
          </p:cNvSpPr>
          <p:nvPr/>
        </p:nvSpPr>
        <p:spPr>
          <a:xfrm>
            <a:off x="0" y="1"/>
            <a:ext cx="12192000" cy="1606608"/>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i="1">
                <a:solidFill>
                  <a:schemeClr val="bg1"/>
                </a:solidFill>
              </a:rPr>
              <a:t>The Adoration of the Kings</a:t>
            </a:r>
            <a:endParaRPr lang="en-US" sz="5400" b="1" i="1" dirty="0">
              <a:solidFill>
                <a:schemeClr val="bg1"/>
              </a:solidFill>
            </a:endParaRPr>
          </a:p>
        </p:txBody>
      </p:sp>
    </p:spTree>
    <p:extLst>
      <p:ext uri="{BB962C8B-B14F-4D97-AF65-F5344CB8AC3E}">
        <p14:creationId xmlns:p14="http://schemas.microsoft.com/office/powerpoint/2010/main" val="7202354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77576C-AA29-4AA2-B7D0-2091D5241450}"/>
              </a:ext>
            </a:extLst>
          </p:cNvPr>
          <p:cNvPicPr>
            <a:picLocks noChangeAspect="1"/>
          </p:cNvPicPr>
          <p:nvPr/>
        </p:nvPicPr>
        <p:blipFill>
          <a:blip r:embed="rId2"/>
          <a:stretch>
            <a:fillRect/>
          </a:stretch>
        </p:blipFill>
        <p:spPr>
          <a:xfrm>
            <a:off x="0" y="1821211"/>
            <a:ext cx="12192000" cy="5114544"/>
          </a:xfrm>
          <a:prstGeom prst="rect">
            <a:avLst/>
          </a:prstGeom>
        </p:spPr>
      </p:pic>
      <p:sp>
        <p:nvSpPr>
          <p:cNvPr id="2" name="Title 1">
            <a:extLst>
              <a:ext uri="{FF2B5EF4-FFF2-40B4-BE49-F238E27FC236}">
                <a16:creationId xmlns:a16="http://schemas.microsoft.com/office/drawing/2014/main" id="{DF5EB351-0187-4DC1-85B9-DD72EB474B7A}"/>
              </a:ext>
            </a:extLst>
          </p:cNvPr>
          <p:cNvSpPr>
            <a:spLocks noGrp="1"/>
          </p:cNvSpPr>
          <p:nvPr>
            <p:ph type="title"/>
          </p:nvPr>
        </p:nvSpPr>
        <p:spPr>
          <a:xfrm>
            <a:off x="0" y="3"/>
            <a:ext cx="12192000" cy="1589517"/>
          </a:xfrm>
          <a:solidFill>
            <a:srgbClr val="012169"/>
          </a:solidFill>
        </p:spPr>
        <p:txBody>
          <a:bodyPr vert="horz" lIns="91440" tIns="45720" rIns="91440" bIns="45720" rtlCol="0" anchor="ctr">
            <a:normAutofit/>
          </a:bodyPr>
          <a:lstStyle/>
          <a:p>
            <a:pPr algn="ctr"/>
            <a:r>
              <a:rPr lang="en-US" sz="5400" b="1" dirty="0">
                <a:solidFill>
                  <a:schemeClr val="bg1"/>
                </a:solidFill>
              </a:rPr>
              <a:t>Concealed Underdrawings Problem</a:t>
            </a:r>
          </a:p>
        </p:txBody>
      </p:sp>
      <p:pic>
        <p:nvPicPr>
          <p:cNvPr id="18" name="Picture 17">
            <a:extLst>
              <a:ext uri="{FF2B5EF4-FFF2-40B4-BE49-F238E27FC236}">
                <a16:creationId xmlns:a16="http://schemas.microsoft.com/office/drawing/2014/main" id="{ED2FE9D9-8924-4088-8EAC-0786A74142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81040" y="1821211"/>
            <a:ext cx="6338451" cy="5118272"/>
          </a:xfrm>
          <a:prstGeom prst="rect">
            <a:avLst/>
          </a:prstGeom>
        </p:spPr>
      </p:pic>
    </p:spTree>
    <p:extLst>
      <p:ext uri="{BB962C8B-B14F-4D97-AF65-F5344CB8AC3E}">
        <p14:creationId xmlns:p14="http://schemas.microsoft.com/office/powerpoint/2010/main" val="1688061703"/>
      </p:ext>
    </p:extLst>
  </p:cSld>
  <p:clrMapOvr>
    <a:masterClrMapping/>
  </p:clrMapOvr>
  <p:transition advTm="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EB351-0187-4DC1-85B9-DD72EB474B7A}"/>
              </a:ext>
            </a:extLst>
          </p:cNvPr>
          <p:cNvSpPr>
            <a:spLocks noGrp="1"/>
          </p:cNvSpPr>
          <p:nvPr>
            <p:ph type="title"/>
          </p:nvPr>
        </p:nvSpPr>
        <p:spPr>
          <a:xfrm>
            <a:off x="0" y="3"/>
            <a:ext cx="12192000" cy="1589517"/>
          </a:xfrm>
          <a:solidFill>
            <a:srgbClr val="012169"/>
          </a:solidFill>
        </p:spPr>
        <p:txBody>
          <a:bodyPr vert="horz" lIns="91440" tIns="45720" rIns="91440" bIns="45720" rtlCol="0" anchor="ctr">
            <a:normAutofit/>
          </a:bodyPr>
          <a:lstStyle/>
          <a:p>
            <a:pPr algn="ctr"/>
            <a:r>
              <a:rPr lang="en-US" sz="5400" b="1" dirty="0">
                <a:solidFill>
                  <a:schemeClr val="bg1"/>
                </a:solidFill>
              </a:rPr>
              <a:t>Concealed Underdrawings Problem</a:t>
            </a:r>
          </a:p>
        </p:txBody>
      </p:sp>
      <p:sp>
        <p:nvSpPr>
          <p:cNvPr id="10" name="Content Placeholder 6">
            <a:extLst>
              <a:ext uri="{FF2B5EF4-FFF2-40B4-BE49-F238E27FC236}">
                <a16:creationId xmlns:a16="http://schemas.microsoft.com/office/drawing/2014/main" id="{8E7C9E61-34B4-4400-988B-D09238A52FCF}"/>
              </a:ext>
            </a:extLst>
          </p:cNvPr>
          <p:cNvSpPr txBox="1">
            <a:spLocks/>
          </p:cNvSpPr>
          <p:nvPr/>
        </p:nvSpPr>
        <p:spPr>
          <a:xfrm>
            <a:off x="7477591" y="6259412"/>
            <a:ext cx="4572001" cy="501795"/>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Reflectance imaging spectroscopy, around 2000nm.</a:t>
            </a:r>
          </a:p>
        </p:txBody>
      </p:sp>
      <p:pic>
        <p:nvPicPr>
          <p:cNvPr id="4" name="Picture 3">
            <a:extLst>
              <a:ext uri="{FF2B5EF4-FFF2-40B4-BE49-F238E27FC236}">
                <a16:creationId xmlns:a16="http://schemas.microsoft.com/office/drawing/2014/main" id="{99DD729A-8443-4467-B0E0-9D663275AD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77591" y="1687411"/>
            <a:ext cx="4572001" cy="4572001"/>
          </a:xfrm>
          <a:prstGeom prst="rect">
            <a:avLst/>
          </a:prstGeom>
        </p:spPr>
      </p:pic>
      <p:sp>
        <p:nvSpPr>
          <p:cNvPr id="8" name="Content Placeholder 2">
            <a:extLst>
              <a:ext uri="{FF2B5EF4-FFF2-40B4-BE49-F238E27FC236}">
                <a16:creationId xmlns:a16="http://schemas.microsoft.com/office/drawing/2014/main" id="{D451755E-208A-474E-AA8E-A3CA4B931914}"/>
              </a:ext>
            </a:extLst>
          </p:cNvPr>
          <p:cNvSpPr>
            <a:spLocks noGrp="1"/>
          </p:cNvSpPr>
          <p:nvPr>
            <p:ph idx="1"/>
          </p:nvPr>
        </p:nvSpPr>
        <p:spPr>
          <a:xfrm>
            <a:off x="838203" y="1825625"/>
            <a:ext cx="6199906" cy="4351338"/>
          </a:xfrm>
        </p:spPr>
        <p:txBody>
          <a:bodyPr>
            <a:normAutofit/>
          </a:bodyPr>
          <a:lstStyle/>
          <a:p>
            <a:r>
              <a:rPr lang="en-US" dirty="0"/>
              <a:t>We use reflectance hyperspectral imaging data to provide visualizations of concealed underdrawings.</a:t>
            </a:r>
          </a:p>
          <a:p>
            <a:pPr lvl="1"/>
            <a:r>
              <a:rPr lang="en-US" dirty="0"/>
              <a:t>Shortwave infrared wavelengths (SWIR).</a:t>
            </a:r>
          </a:p>
          <a:p>
            <a:r>
              <a:rPr lang="en-US" dirty="0"/>
              <a:t>Challenges:</a:t>
            </a:r>
          </a:p>
          <a:p>
            <a:pPr lvl="1"/>
            <a:r>
              <a:rPr lang="en-US" dirty="0"/>
              <a:t>High dimensionality of hyperspectral data.</a:t>
            </a:r>
          </a:p>
          <a:p>
            <a:pPr lvl="1"/>
            <a:r>
              <a:rPr lang="en-US" dirty="0"/>
              <a:t>Spatial heterogeneity of paintings.</a:t>
            </a:r>
            <a:br>
              <a:rPr lang="en-US" dirty="0"/>
            </a:br>
            <a:endParaRPr lang="en-US" dirty="0"/>
          </a:p>
        </p:txBody>
      </p:sp>
      <p:sp>
        <p:nvSpPr>
          <p:cNvPr id="9" name="Arrow: Right 8">
            <a:hlinkClick r:id="rId3" action="ppaction://hlinksldjump"/>
            <a:extLst>
              <a:ext uri="{FF2B5EF4-FFF2-40B4-BE49-F238E27FC236}">
                <a16:creationId xmlns:a16="http://schemas.microsoft.com/office/drawing/2014/main" id="{F02B1001-4035-4575-A8C6-802DF4FBB33C}"/>
              </a:ext>
            </a:extLst>
          </p:cNvPr>
          <p:cNvSpPr/>
          <p:nvPr/>
        </p:nvSpPr>
        <p:spPr>
          <a:xfrm flipH="1">
            <a:off x="93728" y="6176963"/>
            <a:ext cx="1685900" cy="499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Return to poster</a:t>
            </a:r>
          </a:p>
        </p:txBody>
      </p:sp>
      <p:sp>
        <p:nvSpPr>
          <p:cNvPr id="11" name="Arrow: Right 10">
            <a:extLst>
              <a:ext uri="{FF2B5EF4-FFF2-40B4-BE49-F238E27FC236}">
                <a16:creationId xmlns:a16="http://schemas.microsoft.com/office/drawing/2014/main" id="{91500464-FF01-4DB9-884F-F43F14273517}"/>
              </a:ext>
            </a:extLst>
          </p:cNvPr>
          <p:cNvSpPr/>
          <p:nvPr/>
        </p:nvSpPr>
        <p:spPr>
          <a:xfrm>
            <a:off x="5426100" y="6176963"/>
            <a:ext cx="1685900" cy="499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More details</a:t>
            </a:r>
          </a:p>
        </p:txBody>
      </p:sp>
    </p:spTree>
    <p:extLst>
      <p:ext uri="{BB962C8B-B14F-4D97-AF65-F5344CB8AC3E}">
        <p14:creationId xmlns:p14="http://schemas.microsoft.com/office/powerpoint/2010/main" val="15817103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37A5A74-AF3B-4F4C-8696-43FD0F994C28}"/>
              </a:ext>
            </a:extLst>
          </p:cNvPr>
          <p:cNvSpPr>
            <a:spLocks noGrp="1"/>
          </p:cNvSpPr>
          <p:nvPr>
            <p:ph idx="1"/>
          </p:nvPr>
        </p:nvSpPr>
        <p:spPr>
          <a:xfrm>
            <a:off x="838200" y="1825625"/>
            <a:ext cx="10515600" cy="4351338"/>
          </a:xfrm>
        </p:spPr>
        <p:txBody>
          <a:bodyPr>
            <a:normAutofit/>
          </a:bodyPr>
          <a:lstStyle/>
          <a:p>
            <a:r>
              <a:rPr lang="en-US" dirty="0"/>
              <a:t>Different parts of the underdrawing may be more or less legible in certain wavelength ranges.</a:t>
            </a:r>
          </a:p>
          <a:p>
            <a:endParaRPr lang="en-US" dirty="0"/>
          </a:p>
        </p:txBody>
      </p:sp>
      <p:pic>
        <p:nvPicPr>
          <p:cNvPr id="6" name="Picture 5">
            <a:extLst>
              <a:ext uri="{FF2B5EF4-FFF2-40B4-BE49-F238E27FC236}">
                <a16:creationId xmlns:a16="http://schemas.microsoft.com/office/drawing/2014/main" id="{89562429-AA72-400A-9081-D5DDB8C11D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223" y="2651410"/>
            <a:ext cx="4136447" cy="4136447"/>
          </a:xfrm>
          <a:prstGeom prst="rect">
            <a:avLst/>
          </a:prstGeom>
        </p:spPr>
      </p:pic>
      <p:sp>
        <p:nvSpPr>
          <p:cNvPr id="7" name="Title 1">
            <a:extLst>
              <a:ext uri="{FF2B5EF4-FFF2-40B4-BE49-F238E27FC236}">
                <a16:creationId xmlns:a16="http://schemas.microsoft.com/office/drawing/2014/main" id="{D90E3DEE-25F8-4D69-AD77-2075ADD3096B}"/>
              </a:ext>
            </a:extLst>
          </p:cNvPr>
          <p:cNvSpPr>
            <a:spLocks noGrp="1"/>
          </p:cNvSpPr>
          <p:nvPr>
            <p:ph type="title"/>
          </p:nvPr>
        </p:nvSpPr>
        <p:spPr>
          <a:xfrm>
            <a:off x="0" y="3"/>
            <a:ext cx="12192000" cy="1589517"/>
          </a:xfrm>
          <a:solidFill>
            <a:srgbClr val="012169"/>
          </a:solidFill>
        </p:spPr>
        <p:txBody>
          <a:bodyPr vert="horz" lIns="91440" tIns="45720" rIns="91440" bIns="45720" rtlCol="0" anchor="ctr">
            <a:normAutofit/>
          </a:bodyPr>
          <a:lstStyle/>
          <a:p>
            <a:pPr algn="ctr"/>
            <a:r>
              <a:rPr lang="en-US" sz="5400" b="1" dirty="0">
                <a:solidFill>
                  <a:schemeClr val="bg1"/>
                </a:solidFill>
              </a:rPr>
              <a:t>Concealed Underdrawings Problem</a:t>
            </a:r>
          </a:p>
        </p:txBody>
      </p:sp>
      <p:pic>
        <p:nvPicPr>
          <p:cNvPr id="9" name="Picture 8">
            <a:extLst>
              <a:ext uri="{FF2B5EF4-FFF2-40B4-BE49-F238E27FC236}">
                <a16:creationId xmlns:a16="http://schemas.microsoft.com/office/drawing/2014/main" id="{E7D0F3F2-652F-4357-B14C-F9A6055E32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8507" y="2651409"/>
            <a:ext cx="4136447" cy="4136447"/>
          </a:xfrm>
          <a:prstGeom prst="rect">
            <a:avLst/>
          </a:prstGeom>
        </p:spPr>
      </p:pic>
      <p:sp>
        <p:nvSpPr>
          <p:cNvPr id="11" name="Content Placeholder 6">
            <a:extLst>
              <a:ext uri="{FF2B5EF4-FFF2-40B4-BE49-F238E27FC236}">
                <a16:creationId xmlns:a16="http://schemas.microsoft.com/office/drawing/2014/main" id="{FFD398C4-7A4A-4138-9599-80F589FB85E8}"/>
              </a:ext>
            </a:extLst>
          </p:cNvPr>
          <p:cNvSpPr txBox="1">
            <a:spLocks/>
          </p:cNvSpPr>
          <p:nvPr/>
        </p:nvSpPr>
        <p:spPr>
          <a:xfrm>
            <a:off x="4539670" y="3798881"/>
            <a:ext cx="1690263" cy="985407"/>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Reflectance imaging spectroscopy, around 2000nm.</a:t>
            </a:r>
          </a:p>
        </p:txBody>
      </p:sp>
      <p:sp>
        <p:nvSpPr>
          <p:cNvPr id="12" name="Content Placeholder 6">
            <a:extLst>
              <a:ext uri="{FF2B5EF4-FFF2-40B4-BE49-F238E27FC236}">
                <a16:creationId xmlns:a16="http://schemas.microsoft.com/office/drawing/2014/main" id="{0BB24E95-8E95-43EC-B20D-9B7362654DBD}"/>
              </a:ext>
            </a:extLst>
          </p:cNvPr>
          <p:cNvSpPr txBox="1">
            <a:spLocks/>
          </p:cNvSpPr>
          <p:nvPr/>
        </p:nvSpPr>
        <p:spPr>
          <a:xfrm>
            <a:off x="10564954" y="3798881"/>
            <a:ext cx="1801095" cy="985407"/>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Reflectance imaging spectroscopy, around 1870nm.</a:t>
            </a:r>
          </a:p>
        </p:txBody>
      </p:sp>
    </p:spTree>
    <p:extLst>
      <p:ext uri="{BB962C8B-B14F-4D97-AF65-F5344CB8AC3E}">
        <p14:creationId xmlns:p14="http://schemas.microsoft.com/office/powerpoint/2010/main" val="142323687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202C72-BFD3-4D01-9927-9EF5735BA8FB}"/>
              </a:ext>
            </a:extLst>
          </p:cNvPr>
          <p:cNvSpPr txBox="1">
            <a:spLocks/>
          </p:cNvSpPr>
          <p:nvPr/>
        </p:nvSpPr>
        <p:spPr>
          <a:xfrm>
            <a:off x="0" y="2"/>
            <a:ext cx="12192000" cy="1621409"/>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rPr>
              <a:t>Localizing PCA</a:t>
            </a:r>
          </a:p>
        </p:txBody>
      </p:sp>
      <p:pic>
        <p:nvPicPr>
          <p:cNvPr id="22" name="Picture 21">
            <a:extLst>
              <a:ext uri="{FF2B5EF4-FFF2-40B4-BE49-F238E27FC236}">
                <a16:creationId xmlns:a16="http://schemas.microsoft.com/office/drawing/2014/main" id="{2FAF5473-39CB-4C75-A901-CEC1F1A5AB8B}"/>
              </a:ext>
            </a:extLst>
          </p:cNvPr>
          <p:cNvPicPr>
            <a:picLocks noChangeAspect="1"/>
          </p:cNvPicPr>
          <p:nvPr/>
        </p:nvPicPr>
        <p:blipFill rotWithShape="1">
          <a:blip r:embed="rId2"/>
          <a:srcRect b="3047"/>
          <a:stretch/>
        </p:blipFill>
        <p:spPr>
          <a:xfrm>
            <a:off x="641984" y="4706221"/>
            <a:ext cx="2511953" cy="2029516"/>
          </a:xfrm>
          <a:prstGeom prst="rect">
            <a:avLst/>
          </a:prstGeom>
        </p:spPr>
      </p:pic>
      <p:pic>
        <p:nvPicPr>
          <p:cNvPr id="23" name="Picture 22" descr="A picture containing text, posing, different, colorful&#10;&#10;Description automatically generated">
            <a:extLst>
              <a:ext uri="{FF2B5EF4-FFF2-40B4-BE49-F238E27FC236}">
                <a16:creationId xmlns:a16="http://schemas.microsoft.com/office/drawing/2014/main" id="{37404F1D-17D4-4A4A-A5BB-3DA60820D1D2}"/>
              </a:ext>
            </a:extLst>
          </p:cNvPr>
          <p:cNvPicPr>
            <a:picLocks noChangeAspect="1"/>
          </p:cNvPicPr>
          <p:nvPr/>
        </p:nvPicPr>
        <p:blipFill rotWithShape="1">
          <a:blip r:embed="rId3">
            <a:extLst>
              <a:ext uri="{28A0092B-C50C-407E-A947-70E740481C1C}">
                <a14:useLocalDpi xmlns:a14="http://schemas.microsoft.com/office/drawing/2010/main" val="0"/>
              </a:ext>
            </a:extLst>
          </a:blip>
          <a:srcRect l="41644" t="43036" r="10518" b="12211"/>
          <a:stretch/>
        </p:blipFill>
        <p:spPr>
          <a:xfrm>
            <a:off x="7598834" y="1763529"/>
            <a:ext cx="4544075" cy="4153177"/>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2DC3B175-1B33-43BE-9E55-1ED776407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1493" y="2492957"/>
            <a:ext cx="3290521" cy="3290521"/>
          </a:xfrm>
          <a:prstGeom prst="rect">
            <a:avLst/>
          </a:prstGeom>
        </p:spPr>
      </p:pic>
      <p:sp>
        <p:nvSpPr>
          <p:cNvPr id="25" name="Rectangle 24">
            <a:extLst>
              <a:ext uri="{FF2B5EF4-FFF2-40B4-BE49-F238E27FC236}">
                <a16:creationId xmlns:a16="http://schemas.microsoft.com/office/drawing/2014/main" id="{300BFFF8-2483-476C-9270-16F7C3FBAF96}"/>
              </a:ext>
            </a:extLst>
          </p:cNvPr>
          <p:cNvSpPr/>
          <p:nvPr/>
        </p:nvSpPr>
        <p:spPr>
          <a:xfrm>
            <a:off x="9034975" y="3455048"/>
            <a:ext cx="365760" cy="3657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icture containing drawing&#10;&#10;Description automatically generated">
            <a:extLst>
              <a:ext uri="{FF2B5EF4-FFF2-40B4-BE49-F238E27FC236}">
                <a16:creationId xmlns:a16="http://schemas.microsoft.com/office/drawing/2014/main" id="{DED51274-A090-436C-A976-A03D596F7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139" y="1733890"/>
            <a:ext cx="3161831" cy="2295183"/>
          </a:xfrm>
          <a:prstGeom prst="rect">
            <a:avLst/>
          </a:prstGeom>
        </p:spPr>
      </p:pic>
      <p:sp>
        <p:nvSpPr>
          <p:cNvPr id="27" name="Rectangle 26">
            <a:extLst>
              <a:ext uri="{FF2B5EF4-FFF2-40B4-BE49-F238E27FC236}">
                <a16:creationId xmlns:a16="http://schemas.microsoft.com/office/drawing/2014/main" id="{30120895-FDDD-44FB-AD44-272972A56B95}"/>
              </a:ext>
            </a:extLst>
          </p:cNvPr>
          <p:cNvSpPr/>
          <p:nvPr/>
        </p:nvSpPr>
        <p:spPr>
          <a:xfrm>
            <a:off x="637174" y="1849432"/>
            <a:ext cx="2548572" cy="20726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87379F3-86A7-44BC-A64B-6BB7A5748075}"/>
              </a:ext>
            </a:extLst>
          </p:cNvPr>
          <p:cNvCxnSpPr>
            <a:cxnSpLocks/>
          </p:cNvCxnSpPr>
          <p:nvPr/>
        </p:nvCxnSpPr>
        <p:spPr>
          <a:xfrm>
            <a:off x="2003388" y="4029073"/>
            <a:ext cx="0" cy="5150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14A3B7C-A35D-4EB8-B590-51D3B825956F}"/>
              </a:ext>
            </a:extLst>
          </p:cNvPr>
          <p:cNvSpPr/>
          <p:nvPr/>
        </p:nvSpPr>
        <p:spPr>
          <a:xfrm>
            <a:off x="644484" y="4692849"/>
            <a:ext cx="2511953" cy="20428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7993274-BFB6-4FD6-9B79-D05BD94733F5}"/>
              </a:ext>
            </a:extLst>
          </p:cNvPr>
          <p:cNvCxnSpPr>
            <a:cxnSpLocks/>
            <a:stCxn id="32" idx="1"/>
          </p:cNvCxnSpPr>
          <p:nvPr/>
        </p:nvCxnSpPr>
        <p:spPr>
          <a:xfrm flipH="1">
            <a:off x="1923238" y="4166053"/>
            <a:ext cx="2292416" cy="1535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123814-BD81-48A2-9194-1562ADACE0CA}"/>
              </a:ext>
            </a:extLst>
          </p:cNvPr>
          <p:cNvCxnSpPr>
            <a:cxnSpLocks/>
            <a:stCxn id="32" idx="1"/>
          </p:cNvCxnSpPr>
          <p:nvPr/>
        </p:nvCxnSpPr>
        <p:spPr>
          <a:xfrm flipH="1" flipV="1">
            <a:off x="1908553" y="2876613"/>
            <a:ext cx="2307101" cy="12894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37EF47F-C2AC-4F85-8670-B4C07E87C815}"/>
              </a:ext>
            </a:extLst>
          </p:cNvPr>
          <p:cNvSpPr txBox="1"/>
          <p:nvPr/>
        </p:nvSpPr>
        <p:spPr>
          <a:xfrm>
            <a:off x="4215654" y="3981387"/>
            <a:ext cx="2886496" cy="369332"/>
          </a:xfrm>
          <a:prstGeom prst="rect">
            <a:avLst/>
          </a:prstGeom>
          <a:noFill/>
        </p:spPr>
        <p:txBody>
          <a:bodyPr wrap="none" rtlCol="0">
            <a:spAutoFit/>
          </a:bodyPr>
          <a:lstStyle/>
          <a:p>
            <a:r>
              <a:rPr lang="en-US" b="1" dirty="0"/>
              <a:t>Take this value for the pixel</a:t>
            </a:r>
          </a:p>
        </p:txBody>
      </p:sp>
      <p:cxnSp>
        <p:nvCxnSpPr>
          <p:cNvPr id="33" name="Straight Arrow Connector 32">
            <a:extLst>
              <a:ext uri="{FF2B5EF4-FFF2-40B4-BE49-F238E27FC236}">
                <a16:creationId xmlns:a16="http://schemas.microsoft.com/office/drawing/2014/main" id="{8150A802-D155-4026-AA75-7186E5143F28}"/>
              </a:ext>
            </a:extLst>
          </p:cNvPr>
          <p:cNvCxnSpPr>
            <a:cxnSpLocks/>
          </p:cNvCxnSpPr>
          <p:nvPr/>
        </p:nvCxnSpPr>
        <p:spPr>
          <a:xfrm>
            <a:off x="6910754" y="2298550"/>
            <a:ext cx="2307101" cy="13393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8CE8001-712E-4659-B183-9377D14BBE8C}"/>
              </a:ext>
            </a:extLst>
          </p:cNvPr>
          <p:cNvSpPr txBox="1"/>
          <p:nvPr/>
        </p:nvSpPr>
        <p:spPr>
          <a:xfrm>
            <a:off x="5275219" y="1832981"/>
            <a:ext cx="2397259" cy="369332"/>
          </a:xfrm>
          <a:prstGeom prst="rect">
            <a:avLst/>
          </a:prstGeom>
          <a:noFill/>
        </p:spPr>
        <p:txBody>
          <a:bodyPr wrap="none" rtlCol="0">
            <a:spAutoFit/>
          </a:bodyPr>
          <a:lstStyle/>
          <a:p>
            <a:r>
              <a:rPr lang="en-US" b="1" dirty="0"/>
              <a:t>Find value for this pixel</a:t>
            </a:r>
          </a:p>
        </p:txBody>
      </p:sp>
      <p:cxnSp>
        <p:nvCxnSpPr>
          <p:cNvPr id="35" name="Straight Arrow Connector 34">
            <a:extLst>
              <a:ext uri="{FF2B5EF4-FFF2-40B4-BE49-F238E27FC236}">
                <a16:creationId xmlns:a16="http://schemas.microsoft.com/office/drawing/2014/main" id="{4221DE35-6FEB-4B43-B65E-54A28DEE22C4}"/>
              </a:ext>
            </a:extLst>
          </p:cNvPr>
          <p:cNvCxnSpPr>
            <a:cxnSpLocks/>
          </p:cNvCxnSpPr>
          <p:nvPr/>
        </p:nvCxnSpPr>
        <p:spPr>
          <a:xfrm flipV="1">
            <a:off x="6981092" y="3679058"/>
            <a:ext cx="2236763" cy="4591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5BA19E8-CEEA-4AE5-9034-35C7EA1C0475}"/>
              </a:ext>
            </a:extLst>
          </p:cNvPr>
          <p:cNvSpPr txBox="1"/>
          <p:nvPr/>
        </p:nvSpPr>
        <p:spPr>
          <a:xfrm>
            <a:off x="381149" y="4029073"/>
            <a:ext cx="1542089" cy="369332"/>
          </a:xfrm>
          <a:prstGeom prst="rect">
            <a:avLst/>
          </a:prstGeom>
          <a:noFill/>
        </p:spPr>
        <p:txBody>
          <a:bodyPr wrap="none" rtlCol="0">
            <a:spAutoFit/>
          </a:bodyPr>
          <a:lstStyle/>
          <a:p>
            <a:r>
              <a:rPr lang="en-US" b="1" dirty="0"/>
              <a:t>Weighted PCA</a:t>
            </a:r>
          </a:p>
        </p:txBody>
      </p:sp>
      <p:sp>
        <p:nvSpPr>
          <p:cNvPr id="18" name="Rectangle 17">
            <a:extLst>
              <a:ext uri="{FF2B5EF4-FFF2-40B4-BE49-F238E27FC236}">
                <a16:creationId xmlns:a16="http://schemas.microsoft.com/office/drawing/2014/main" id="{D6726194-846A-4248-BEF2-131D01D23A5F}"/>
              </a:ext>
            </a:extLst>
          </p:cNvPr>
          <p:cNvSpPr/>
          <p:nvPr/>
        </p:nvSpPr>
        <p:spPr>
          <a:xfrm>
            <a:off x="8564269" y="2765658"/>
            <a:ext cx="1684344" cy="1535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14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
                                        <p:tgtEl>
                                          <p:spTgt spid="34"/>
                                        </p:tgtEl>
                                      </p:cBhvr>
                                    </p:animEffect>
                                  </p:childTnLst>
                                </p:cTn>
                              </p:par>
                            </p:childTnLst>
                          </p:cTn>
                        </p:par>
                        <p:par>
                          <p:cTn id="8" fill="hold">
                            <p:stCondLst>
                              <p:cond delay="1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600"/>
                            </p:stCondLst>
                            <p:childTnLst>
                              <p:par>
                                <p:cTn id="13" presetID="14" presetClass="entr" presetSubtype="10" fill="hold" grpId="0" nodeType="afterEffect">
                                  <p:stCondLst>
                                    <p:cond delay="500"/>
                                  </p:stCondLst>
                                  <p:childTnLst>
                                    <p:set>
                                      <p:cBhvr>
                                        <p:cTn id="14" dur="1" fill="hold">
                                          <p:stCondLst>
                                            <p:cond delay="0"/>
                                          </p:stCondLst>
                                        </p:cTn>
                                        <p:tgtEl>
                                          <p:spTgt spid="25"/>
                                        </p:tgtEl>
                                        <p:attrNameLst>
                                          <p:attrName>style.visibility</p:attrName>
                                        </p:attrNameLst>
                                      </p:cBhvr>
                                      <p:to>
                                        <p:strVal val="visible"/>
                                      </p:to>
                                    </p:set>
                                    <p:animEffect transition="in" filter="randombar(horizontal)">
                                      <p:cBhvr>
                                        <p:cTn id="15" dur="500"/>
                                        <p:tgtEl>
                                          <p:spTgt spid="25"/>
                                        </p:tgtEl>
                                      </p:cBhvr>
                                    </p:animEffect>
                                  </p:childTnLst>
                                </p:cTn>
                              </p:par>
                            </p:childTnLst>
                          </p:cTn>
                        </p:par>
                        <p:par>
                          <p:cTn id="16" fill="hold">
                            <p:stCondLst>
                              <p:cond delay="1600"/>
                            </p:stCondLst>
                            <p:childTnLst>
                              <p:par>
                                <p:cTn id="17" presetID="10" presetClass="entr" presetSubtype="0" fill="hold" nodeType="afterEffect">
                                  <p:stCondLst>
                                    <p:cond delay="5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250"/>
                                        <p:tgtEl>
                                          <p:spTgt spid="2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50"/>
                                        <p:tgtEl>
                                          <p:spTgt spid="27"/>
                                        </p:tgtEl>
                                      </p:cBhvr>
                                    </p:animEffect>
                                  </p:childTnLst>
                                </p:cTn>
                              </p:par>
                            </p:childTnLst>
                          </p:cTn>
                        </p:par>
                        <p:par>
                          <p:cTn id="23" fill="hold">
                            <p:stCondLst>
                              <p:cond delay="2350"/>
                            </p:stCondLst>
                            <p:childTnLst>
                              <p:par>
                                <p:cTn id="24" presetID="22" presetClass="entr" presetSubtype="1" fill="hold" nodeType="afterEffect">
                                  <p:stCondLst>
                                    <p:cond delay="50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250"/>
                                        <p:tgtEl>
                                          <p:spTgt spid="28"/>
                                        </p:tgtEl>
                                      </p:cBhvr>
                                    </p:animEffect>
                                  </p:childTnLst>
                                </p:cTn>
                              </p:par>
                              <p:par>
                                <p:cTn id="27" presetID="22" presetClass="entr" presetSubtype="1" fill="hold" grpId="0" nodeType="withEffect">
                                  <p:stCondLst>
                                    <p:cond delay="500"/>
                                  </p:stCondLst>
                                  <p:childTnLst>
                                    <p:set>
                                      <p:cBhvr>
                                        <p:cTn id="28" dur="1" fill="hold">
                                          <p:stCondLst>
                                            <p:cond delay="0"/>
                                          </p:stCondLst>
                                        </p:cTn>
                                        <p:tgtEl>
                                          <p:spTgt spid="36"/>
                                        </p:tgtEl>
                                        <p:attrNameLst>
                                          <p:attrName>style.visibility</p:attrName>
                                        </p:attrNameLst>
                                      </p:cBhvr>
                                      <p:to>
                                        <p:strVal val="visible"/>
                                      </p:to>
                                    </p:set>
                                    <p:animEffect transition="in" filter="wipe(up)">
                                      <p:cBhvr>
                                        <p:cTn id="29" dur="250"/>
                                        <p:tgtEl>
                                          <p:spTgt spid="36"/>
                                        </p:tgtEl>
                                      </p:cBhvr>
                                    </p:animEffect>
                                  </p:childTnLst>
                                </p:cTn>
                              </p:par>
                            </p:childTnLst>
                          </p:cTn>
                        </p:par>
                        <p:par>
                          <p:cTn id="30" fill="hold">
                            <p:stCondLst>
                              <p:cond delay="3100"/>
                            </p:stCondLst>
                            <p:childTnLst>
                              <p:par>
                                <p:cTn id="31" presetID="22" presetClass="entr" presetSubtype="1"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par>
                                <p:cTn id="34" presetID="22" presetClass="entr" presetSubtype="1"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up)">
                                      <p:cBhvr>
                                        <p:cTn id="36" dur="500"/>
                                        <p:tgtEl>
                                          <p:spTgt spid="22"/>
                                        </p:tgtEl>
                                      </p:cBhvr>
                                    </p:animEffect>
                                  </p:childTnLst>
                                </p:cTn>
                              </p:par>
                            </p:childTnLst>
                          </p:cTn>
                        </p:par>
                        <p:par>
                          <p:cTn id="37" fill="hold">
                            <p:stCondLst>
                              <p:cond delay="3600"/>
                            </p:stCondLst>
                            <p:childTnLst>
                              <p:par>
                                <p:cTn id="38" presetID="22" presetClass="entr" presetSubtype="2" fill="hold" grpId="0" nodeType="afterEffect">
                                  <p:stCondLst>
                                    <p:cond delay="500"/>
                                  </p:stCondLst>
                                  <p:childTnLst>
                                    <p:set>
                                      <p:cBhvr>
                                        <p:cTn id="39" dur="1" fill="hold">
                                          <p:stCondLst>
                                            <p:cond delay="0"/>
                                          </p:stCondLst>
                                        </p:cTn>
                                        <p:tgtEl>
                                          <p:spTgt spid="32"/>
                                        </p:tgtEl>
                                        <p:attrNameLst>
                                          <p:attrName>style.visibility</p:attrName>
                                        </p:attrNameLst>
                                      </p:cBhvr>
                                      <p:to>
                                        <p:strVal val="visible"/>
                                      </p:to>
                                    </p:set>
                                    <p:animEffect transition="in" filter="wipe(right)">
                                      <p:cBhvr>
                                        <p:cTn id="40" dur="500"/>
                                        <p:tgtEl>
                                          <p:spTgt spid="32"/>
                                        </p:tgtEl>
                                      </p:cBhvr>
                                    </p:animEffect>
                                  </p:childTnLst>
                                </p:cTn>
                              </p:par>
                            </p:childTnLst>
                          </p:cTn>
                        </p:par>
                        <p:par>
                          <p:cTn id="41" fill="hold">
                            <p:stCondLst>
                              <p:cond delay="4600"/>
                            </p:stCondLst>
                            <p:childTnLst>
                              <p:par>
                                <p:cTn id="42" presetID="22" presetClass="entr" presetSubtype="2"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right)">
                                      <p:cBhvr>
                                        <p:cTn id="44" dur="500"/>
                                        <p:tgtEl>
                                          <p:spTgt spid="31"/>
                                        </p:tgtEl>
                                      </p:cBhvr>
                                    </p:animEffect>
                                  </p:childTnLst>
                                </p:cTn>
                              </p:par>
                              <p:par>
                                <p:cTn id="45" presetID="22" presetClass="entr" presetSubtype="2"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right)">
                                      <p:cBhvr>
                                        <p:cTn id="47" dur="500"/>
                                        <p:tgtEl>
                                          <p:spTgt spid="30"/>
                                        </p:tgtEl>
                                      </p:cBhvr>
                                    </p:animEffect>
                                  </p:childTnLst>
                                </p:cTn>
                              </p:par>
                            </p:childTnLst>
                          </p:cTn>
                        </p:par>
                        <p:par>
                          <p:cTn id="48" fill="hold">
                            <p:stCondLst>
                              <p:cond delay="5100"/>
                            </p:stCondLst>
                            <p:childTnLst>
                              <p:par>
                                <p:cTn id="49" presetID="22" presetClass="entr" presetSubtype="8" fill="hold" nodeType="afterEffect">
                                  <p:stCondLst>
                                    <p:cond delay="50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9" grpId="0" animBg="1"/>
      <p:bldP spid="32" grpId="0"/>
      <p:bldP spid="34"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9FAC78-C71B-4D1B-B692-854C32AF0B23}"/>
              </a:ext>
            </a:extLst>
          </p:cNvPr>
          <p:cNvSpPr>
            <a:spLocks noGrp="1"/>
          </p:cNvSpPr>
          <p:nvPr>
            <p:ph idx="1"/>
          </p:nvPr>
        </p:nvSpPr>
        <p:spPr/>
        <p:txBody>
          <a:bodyPr/>
          <a:lstStyle/>
          <a:p>
            <a:r>
              <a:rPr lang="en-US" dirty="0"/>
              <a:t>The SWIR reflectance hyperspectral imaging data includes over 500 bands between 1000 nm and 25000 nm.</a:t>
            </a:r>
          </a:p>
          <a:p>
            <a:r>
              <a:rPr lang="en-US" dirty="0"/>
              <a:t>Preprocessing step: remove rows of noise with extreme values.</a:t>
            </a:r>
          </a:p>
          <a:p>
            <a:pPr lvl="1"/>
            <a:r>
              <a:rPr lang="en-US" dirty="0"/>
              <a:t>A few bands from the dataset include rows of pixels with extreme values. </a:t>
            </a:r>
          </a:p>
          <a:p>
            <a:pPr lvl="1"/>
            <a:r>
              <a:rPr lang="en-US" dirty="0"/>
              <a:t>The rows are automatically detected (via a threshold when compared to the same row of nearby bands in the hyperspectral cube).</a:t>
            </a:r>
          </a:p>
          <a:p>
            <a:pPr lvl="1"/>
            <a:r>
              <a:rPr lang="en-US" dirty="0"/>
              <a:t>The rows of extreme values  replaced with a linear interpolation of the same rows from adjacent bands in the hyperspectral cube.</a:t>
            </a:r>
          </a:p>
        </p:txBody>
      </p:sp>
      <p:sp>
        <p:nvSpPr>
          <p:cNvPr id="9" name="Title 1">
            <a:extLst>
              <a:ext uri="{FF2B5EF4-FFF2-40B4-BE49-F238E27FC236}">
                <a16:creationId xmlns:a16="http://schemas.microsoft.com/office/drawing/2014/main" id="{FF71D80F-6284-4ACC-A3AA-1D5E602C79EF}"/>
              </a:ext>
            </a:extLst>
          </p:cNvPr>
          <p:cNvSpPr txBox="1">
            <a:spLocks/>
          </p:cNvSpPr>
          <p:nvPr/>
        </p:nvSpPr>
        <p:spPr>
          <a:xfrm>
            <a:off x="0" y="3"/>
            <a:ext cx="12192000" cy="1589517"/>
          </a:xfrm>
          <a:prstGeom prst="rect">
            <a:avLst/>
          </a:prstGeom>
          <a:solidFill>
            <a:srgbClr val="012169"/>
          </a:solid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a:solidFill>
                  <a:schemeClr val="bg1"/>
                </a:solidFill>
              </a:rPr>
              <a:t>Concealed Underdrawings Problem</a:t>
            </a:r>
            <a:endParaRPr lang="en-US" sz="5400" b="1" dirty="0">
              <a:solidFill>
                <a:schemeClr val="bg1"/>
              </a:solidFill>
            </a:endParaRPr>
          </a:p>
        </p:txBody>
      </p:sp>
      <p:grpSp>
        <p:nvGrpSpPr>
          <p:cNvPr id="15" name="Group 14">
            <a:extLst>
              <a:ext uri="{FF2B5EF4-FFF2-40B4-BE49-F238E27FC236}">
                <a16:creationId xmlns:a16="http://schemas.microsoft.com/office/drawing/2014/main" id="{077EB4AC-6488-480C-9255-59E1670876E7}"/>
              </a:ext>
            </a:extLst>
          </p:cNvPr>
          <p:cNvGrpSpPr/>
          <p:nvPr/>
        </p:nvGrpSpPr>
        <p:grpSpPr>
          <a:xfrm>
            <a:off x="8678378" y="4672868"/>
            <a:ext cx="2553039" cy="2185132"/>
            <a:chOff x="7377953" y="2056646"/>
            <a:chExt cx="4814047" cy="4120317"/>
          </a:xfrm>
        </p:grpSpPr>
        <p:grpSp>
          <p:nvGrpSpPr>
            <p:cNvPr id="16" name="Group 15">
              <a:extLst>
                <a:ext uri="{FF2B5EF4-FFF2-40B4-BE49-F238E27FC236}">
                  <a16:creationId xmlns:a16="http://schemas.microsoft.com/office/drawing/2014/main" id="{F66CE86E-CA91-40B4-A423-A3EEA50FDDBA}"/>
                </a:ext>
              </a:extLst>
            </p:cNvPr>
            <p:cNvGrpSpPr/>
            <p:nvPr/>
          </p:nvGrpSpPr>
          <p:grpSpPr>
            <a:xfrm>
              <a:off x="7377953" y="2056646"/>
              <a:ext cx="4814047" cy="4120317"/>
              <a:chOff x="3555122" y="3877236"/>
              <a:chExt cx="2686928" cy="2299727"/>
            </a:xfrm>
          </p:grpSpPr>
          <p:pic>
            <p:nvPicPr>
              <p:cNvPr id="18" name="Picture 17" descr="A picture containing text, posing, different, colorful&#10;&#10;Description automatically generated">
                <a:extLst>
                  <a:ext uri="{FF2B5EF4-FFF2-40B4-BE49-F238E27FC236}">
                    <a16:creationId xmlns:a16="http://schemas.microsoft.com/office/drawing/2014/main" id="{CF8455AA-159B-44F6-91B6-966A7FE4A9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55122" y="3877236"/>
                <a:ext cx="2686928" cy="2299727"/>
              </a:xfrm>
              <a:prstGeom prst="rect">
                <a:avLst/>
              </a:prstGeom>
            </p:spPr>
          </p:pic>
          <p:pic>
            <p:nvPicPr>
              <p:cNvPr id="19" name="Picture 18">
                <a:extLst>
                  <a:ext uri="{FF2B5EF4-FFF2-40B4-BE49-F238E27FC236}">
                    <a16:creationId xmlns:a16="http://schemas.microsoft.com/office/drawing/2014/main" id="{3594D23C-BF9D-4AE7-8CC2-FCCDFE4F0E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21797" y="4271963"/>
                <a:ext cx="1843648" cy="1843648"/>
              </a:xfrm>
              <a:prstGeom prst="rect">
                <a:avLst/>
              </a:prstGeom>
            </p:spPr>
          </p:pic>
        </p:grpSp>
        <p:pic>
          <p:nvPicPr>
            <p:cNvPr id="17" name="Picture 16">
              <a:extLst>
                <a:ext uri="{FF2B5EF4-FFF2-40B4-BE49-F238E27FC236}">
                  <a16:creationId xmlns:a16="http://schemas.microsoft.com/office/drawing/2014/main" id="{E947C061-04B1-43DA-8CEE-F0CCF2E8B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97410" y="2763861"/>
              <a:ext cx="3303181" cy="3303181"/>
            </a:xfrm>
            <a:prstGeom prst="rect">
              <a:avLst/>
            </a:prstGeom>
          </p:spPr>
        </p:pic>
      </p:grpSp>
    </p:spTree>
    <p:extLst>
      <p:ext uri="{BB962C8B-B14F-4D97-AF65-F5344CB8AC3E}">
        <p14:creationId xmlns:p14="http://schemas.microsoft.com/office/powerpoint/2010/main" val="133942506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5179</TotalTime>
  <Words>1254</Words>
  <Application>Microsoft Office PowerPoint</Application>
  <PresentationFormat>Widescreen</PresentationFormat>
  <Paragraphs>144</Paragraphs>
  <Slides>29</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PowerPoint Presentation</vt:lpstr>
      <vt:lpstr>Click Here For Instructions</vt:lpstr>
      <vt:lpstr>The Adoration of the Kings</vt:lpstr>
      <vt:lpstr>The Adoration of the Kings</vt:lpstr>
      <vt:lpstr>The Adoration of the Kings</vt:lpstr>
      <vt:lpstr>Concealed Underdrawings Problem</vt:lpstr>
      <vt:lpstr>Concealed Underdrawings Problem</vt:lpstr>
      <vt:lpstr>Concealed Underdrawings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Wallace Peaslee</dc:creator>
  <cp:lastModifiedBy>Catherine Higgitt</cp:lastModifiedBy>
  <cp:revision>272</cp:revision>
  <dcterms:created xsi:type="dcterms:W3CDTF">2022-04-06T06:59:21Z</dcterms:created>
  <dcterms:modified xsi:type="dcterms:W3CDTF">2022-04-22T13:19:52Z</dcterms:modified>
</cp:coreProperties>
</file>